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62" r:id="rId3"/>
    <p:sldId id="257" r:id="rId4"/>
    <p:sldId id="259" r:id="rId5"/>
    <p:sldId id="272" r:id="rId6"/>
    <p:sldId id="260" r:id="rId7"/>
    <p:sldId id="261" r:id="rId8"/>
    <p:sldId id="263" r:id="rId9"/>
    <p:sldId id="273" r:id="rId10"/>
    <p:sldId id="280" r:id="rId11"/>
    <p:sldId id="274" r:id="rId12"/>
    <p:sldId id="277" r:id="rId13"/>
    <p:sldId id="275" r:id="rId14"/>
    <p:sldId id="278" r:id="rId15"/>
    <p:sldId id="279" r:id="rId16"/>
    <p:sldId id="276" r:id="rId17"/>
    <p:sldId id="264" r:id="rId18"/>
    <p:sldId id="266" r:id="rId19"/>
    <p:sldId id="267" r:id="rId20"/>
    <p:sldId id="268" r:id="rId21"/>
    <p:sldId id="270" r:id="rId22"/>
    <p:sldId id="265" r:id="rId23"/>
    <p:sldId id="271" r:id="rId24"/>
    <p:sldId id="26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AB02"/>
    <a:srgbClr val="A6761C"/>
    <a:srgbClr val="DA5E00"/>
    <a:srgbClr val="159D74"/>
    <a:srgbClr val="5DA110"/>
    <a:srgbClr val="7772B6"/>
    <a:srgbClr val="F22B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18"/>
    <p:restoredTop sz="86202"/>
  </p:normalViewPr>
  <p:slideViewPr>
    <p:cSldViewPr snapToGrid="0">
      <p:cViewPr varScale="1">
        <p:scale>
          <a:sx n="105" d="100"/>
          <a:sy n="105" d="100"/>
        </p:scale>
        <p:origin x="124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F67DA4-22A3-154A-8AA8-474E5046D65F}" type="datetimeFigureOut">
              <a:rPr lang="en-US" smtClean="0"/>
              <a:t>4/9/25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B0BB05-1A40-7940-B1E7-8C801852C64E}" type="slidenum">
              <a:rPr lang="en-US" smtClean="0"/>
              <a:t>‹#›</a:t>
            </a:fld>
            <a:endParaRPr lang="en-US"/>
          </a:p>
        </p:txBody>
      </p:sp>
    </p:spTree>
    <p:extLst>
      <p:ext uri="{BB962C8B-B14F-4D97-AF65-F5344CB8AC3E}">
        <p14:creationId xmlns:p14="http://schemas.microsoft.com/office/powerpoint/2010/main" val="13173473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Should cross compare Ellen’s histogram method with the IFT method for #3</a:t>
            </a:r>
          </a:p>
          <a:p>
            <a:pPr marL="171450" indent="-171450">
              <a:buFont typeface="Arial" panose="020B0604020202020204" pitchFamily="34" charset="0"/>
              <a:buChar char="•"/>
            </a:pPr>
            <a:r>
              <a:rPr lang="en-US" dirty="0"/>
              <a:t>Idea from Ellen about GUI for manual pixel labeling – see if we can figure out what it’s called</a:t>
            </a:r>
          </a:p>
        </p:txBody>
      </p:sp>
      <p:sp>
        <p:nvSpPr>
          <p:cNvPr id="4" name="Slide Number Placeholder 3"/>
          <p:cNvSpPr>
            <a:spLocks noGrp="1"/>
          </p:cNvSpPr>
          <p:nvPr>
            <p:ph type="sldNum" sz="quarter" idx="5"/>
          </p:nvPr>
        </p:nvSpPr>
        <p:spPr/>
        <p:txBody>
          <a:bodyPr/>
          <a:lstStyle/>
          <a:p>
            <a:fld id="{F8B0BB05-1A40-7940-B1E7-8C801852C64E}" type="slidenum">
              <a:rPr lang="en-US" smtClean="0"/>
              <a:t>1</a:t>
            </a:fld>
            <a:endParaRPr lang="en-US"/>
          </a:p>
        </p:txBody>
      </p:sp>
    </p:spTree>
    <p:extLst>
      <p:ext uri="{BB962C8B-B14F-4D97-AF65-F5344CB8AC3E}">
        <p14:creationId xmlns:p14="http://schemas.microsoft.com/office/powerpoint/2010/main" val="1654362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B0BB05-1A40-7940-B1E7-8C801852C64E}" type="slidenum">
              <a:rPr lang="en-US" smtClean="0"/>
              <a:t>22</a:t>
            </a:fld>
            <a:endParaRPr lang="en-US"/>
          </a:p>
        </p:txBody>
      </p:sp>
    </p:spTree>
    <p:extLst>
      <p:ext uri="{BB962C8B-B14F-4D97-AF65-F5344CB8AC3E}">
        <p14:creationId xmlns:p14="http://schemas.microsoft.com/office/powerpoint/2010/main" val="18238102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B0BB05-1A40-7940-B1E7-8C801852C64E}" type="slidenum">
              <a:rPr lang="en-US" smtClean="0"/>
              <a:t>23</a:t>
            </a:fld>
            <a:endParaRPr lang="en-US"/>
          </a:p>
        </p:txBody>
      </p:sp>
    </p:spTree>
    <p:extLst>
      <p:ext uri="{BB962C8B-B14F-4D97-AF65-F5344CB8AC3E}">
        <p14:creationId xmlns:p14="http://schemas.microsoft.com/office/powerpoint/2010/main" val="1689216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B0BB05-1A40-7940-B1E7-8C801852C64E}" type="slidenum">
              <a:rPr lang="en-US" smtClean="0"/>
              <a:t>24</a:t>
            </a:fld>
            <a:endParaRPr lang="en-US"/>
          </a:p>
        </p:txBody>
      </p:sp>
    </p:spTree>
    <p:extLst>
      <p:ext uri="{BB962C8B-B14F-4D97-AF65-F5344CB8AC3E}">
        <p14:creationId xmlns:p14="http://schemas.microsoft.com/office/powerpoint/2010/main" val="1720962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B0BB05-1A40-7940-B1E7-8C801852C64E}" type="slidenum">
              <a:rPr lang="en-US" smtClean="0"/>
              <a:t>3</a:t>
            </a:fld>
            <a:endParaRPr lang="en-US"/>
          </a:p>
        </p:txBody>
      </p:sp>
    </p:spTree>
    <p:extLst>
      <p:ext uri="{BB962C8B-B14F-4D97-AF65-F5344CB8AC3E}">
        <p14:creationId xmlns:p14="http://schemas.microsoft.com/office/powerpoint/2010/main" val="1755126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B0BB05-1A40-7940-B1E7-8C801852C64E}" type="slidenum">
              <a:rPr lang="en-US" smtClean="0"/>
              <a:t>5</a:t>
            </a:fld>
            <a:endParaRPr lang="en-US"/>
          </a:p>
        </p:txBody>
      </p:sp>
    </p:spTree>
    <p:extLst>
      <p:ext uri="{BB962C8B-B14F-4D97-AF65-F5344CB8AC3E}">
        <p14:creationId xmlns:p14="http://schemas.microsoft.com/office/powerpoint/2010/main" val="3702020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dirty="0">
                <a:latin typeface="Helvetica Neue" panose="02000503000000020004" pitchFamily="2" charset="0"/>
                <a:ea typeface="Helvetica Neue" panose="02000503000000020004" pitchFamily="2" charset="0"/>
                <a:cs typeface="Helvetica Neue" panose="02000503000000020004" pitchFamily="2" charset="0"/>
              </a:rPr>
              <a:t>Additional tests</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The above experiments focus on shape variation with true ice floes. Another function of the ratios could be considered the question of screening false positives. However, that type of screening may be best at a different stage in the algorithm.</a:t>
            </a:r>
          </a:p>
          <a:p>
            <a:pPr marL="0" indent="0">
              <a:buFont typeface="Arial" panose="020B0604020202020204" pitchFamily="34" charset="0"/>
              <a:buNone/>
            </a:pP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b="1" dirty="0">
                <a:latin typeface="Helvetica Neue" panose="02000503000000020004" pitchFamily="2" charset="0"/>
                <a:ea typeface="Helvetica Neue" panose="02000503000000020004" pitchFamily="2" charset="0"/>
                <a:cs typeface="Helvetica Neue" panose="02000503000000020004" pitchFamily="2" charset="0"/>
              </a:rPr>
              <a:t>Notes</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Open experiment design question: how many labeled images should be left out of the parameter fitting, threshold estimation, etc. tests for testing at the end?</a:t>
            </a: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Check default settings for box plot. What are the percentiles shown by the whiskers?</a:t>
            </a:r>
          </a:p>
          <a:p>
            <a:endParaRPr lang="en-US" dirty="0"/>
          </a:p>
        </p:txBody>
      </p:sp>
      <p:sp>
        <p:nvSpPr>
          <p:cNvPr id="4" name="Slide Number Placeholder 3"/>
          <p:cNvSpPr>
            <a:spLocks noGrp="1"/>
          </p:cNvSpPr>
          <p:nvPr>
            <p:ph type="sldNum" sz="quarter" idx="5"/>
          </p:nvPr>
        </p:nvSpPr>
        <p:spPr/>
        <p:txBody>
          <a:bodyPr/>
          <a:lstStyle/>
          <a:p>
            <a:fld id="{F8B0BB05-1A40-7940-B1E7-8C801852C64E}" type="slidenum">
              <a:rPr lang="en-US" smtClean="0"/>
              <a:t>11</a:t>
            </a:fld>
            <a:endParaRPr lang="en-US"/>
          </a:p>
        </p:txBody>
      </p:sp>
    </p:spTree>
    <p:extLst>
      <p:ext uri="{BB962C8B-B14F-4D97-AF65-F5344CB8AC3E}">
        <p14:creationId xmlns:p14="http://schemas.microsoft.com/office/powerpoint/2010/main" val="3169247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2F7FA-DDEE-C459-4F79-F894351269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A4EAC6-6D0A-1968-983A-375C101EEB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9E80BA-3C8D-95FE-C369-2A70B655CAF8}"/>
              </a:ext>
            </a:extLst>
          </p:cNvPr>
          <p:cNvSpPr>
            <a:spLocks noGrp="1"/>
          </p:cNvSpPr>
          <p:nvPr>
            <p:ph type="body" idx="1"/>
          </p:nvPr>
        </p:nvSpPr>
        <p:spPr/>
        <p:txBody>
          <a:bodyPr/>
          <a:lstStyle/>
          <a:p>
            <a:pPr marL="0" indent="0">
              <a:buFont typeface="Arial" panose="020B0604020202020204" pitchFamily="34" charset="0"/>
              <a:buNone/>
            </a:pPr>
            <a:r>
              <a:rPr lang="en-US" sz="1200" b="1" dirty="0">
                <a:latin typeface="Helvetica Neue" panose="02000503000000020004" pitchFamily="2" charset="0"/>
                <a:ea typeface="Helvetica Neue" panose="02000503000000020004" pitchFamily="2" charset="0"/>
                <a:cs typeface="Helvetica Neue" panose="02000503000000020004" pitchFamily="2" charset="0"/>
              </a:rPr>
              <a:t>Additional tests</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The above experiments focus on shape variation with true ice floes. Another function of the ratios could be considered the question of screening false positives. However, that type of screening may be best at a different stage in the algorithm.</a:t>
            </a:r>
          </a:p>
          <a:p>
            <a:pPr marL="0" indent="0">
              <a:buFont typeface="Arial" panose="020B0604020202020204" pitchFamily="34" charset="0"/>
              <a:buNone/>
            </a:pP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b="1" dirty="0">
                <a:latin typeface="Helvetica Neue" panose="02000503000000020004" pitchFamily="2" charset="0"/>
                <a:ea typeface="Helvetica Neue" panose="02000503000000020004" pitchFamily="2" charset="0"/>
                <a:cs typeface="Helvetica Neue" panose="02000503000000020004" pitchFamily="2" charset="0"/>
              </a:rPr>
              <a:t>Notes</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Open experiment design question: how many labeled images should be left out of the parameter fitting, threshold estimation, etc. tests for testing at the end?</a:t>
            </a: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Check default settings for box plot. What are the percentiles shown by the whiskers?</a:t>
            </a:r>
          </a:p>
          <a:p>
            <a:endParaRPr lang="en-US" dirty="0"/>
          </a:p>
        </p:txBody>
      </p:sp>
      <p:sp>
        <p:nvSpPr>
          <p:cNvPr id="4" name="Slide Number Placeholder 3">
            <a:extLst>
              <a:ext uri="{FF2B5EF4-FFF2-40B4-BE49-F238E27FC236}">
                <a16:creationId xmlns:a16="http://schemas.microsoft.com/office/drawing/2014/main" id="{200E6CD6-61A2-531A-AE60-BFD24FA6834D}"/>
              </a:ext>
            </a:extLst>
          </p:cNvPr>
          <p:cNvSpPr>
            <a:spLocks noGrp="1"/>
          </p:cNvSpPr>
          <p:nvPr>
            <p:ph type="sldNum" sz="quarter" idx="5"/>
          </p:nvPr>
        </p:nvSpPr>
        <p:spPr/>
        <p:txBody>
          <a:bodyPr/>
          <a:lstStyle/>
          <a:p>
            <a:fld id="{F8B0BB05-1A40-7940-B1E7-8C801852C64E}" type="slidenum">
              <a:rPr lang="en-US" smtClean="0"/>
              <a:t>12</a:t>
            </a:fld>
            <a:endParaRPr lang="en-US"/>
          </a:p>
        </p:txBody>
      </p:sp>
    </p:spTree>
    <p:extLst>
      <p:ext uri="{BB962C8B-B14F-4D97-AF65-F5344CB8AC3E}">
        <p14:creationId xmlns:p14="http://schemas.microsoft.com/office/powerpoint/2010/main" val="1623517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9B7E3-4D76-3369-E29E-E86F341B1F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63817D-0367-5035-37C0-AF0EAB1E40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CEC8C6-3A57-3E73-1F1A-0B1689265933}"/>
              </a:ext>
            </a:extLst>
          </p:cNvPr>
          <p:cNvSpPr>
            <a:spLocks noGrp="1"/>
          </p:cNvSpPr>
          <p:nvPr>
            <p:ph type="body" idx="1"/>
          </p:nvPr>
        </p:nvSpPr>
        <p:spPr/>
        <p:txBody>
          <a:bodyPr/>
          <a:lstStyle/>
          <a:p>
            <a:pPr marL="0" indent="0">
              <a:buFont typeface="Arial" panose="020B0604020202020204" pitchFamily="34" charset="0"/>
              <a:buNone/>
            </a:pPr>
            <a:r>
              <a:rPr lang="en-US" sz="1200" b="1" dirty="0">
                <a:latin typeface="Helvetica Neue" panose="02000503000000020004" pitchFamily="2" charset="0"/>
                <a:ea typeface="Helvetica Neue" panose="02000503000000020004" pitchFamily="2" charset="0"/>
                <a:cs typeface="Helvetica Neue" panose="02000503000000020004" pitchFamily="2" charset="0"/>
              </a:rPr>
              <a:t>Additional tests</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The above experiments focus on shape variation with true ice floes. Another function of the ratios could be considered the question of screening false positives. However, that type of screening may be best at a different stage in the algorithm.</a:t>
            </a:r>
          </a:p>
          <a:p>
            <a:pPr marL="0" indent="0">
              <a:buFont typeface="Arial" panose="020B0604020202020204" pitchFamily="34" charset="0"/>
              <a:buNone/>
            </a:pP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b="1" dirty="0">
                <a:latin typeface="Helvetica Neue" panose="02000503000000020004" pitchFamily="2" charset="0"/>
                <a:ea typeface="Helvetica Neue" panose="02000503000000020004" pitchFamily="2" charset="0"/>
                <a:cs typeface="Helvetica Neue" panose="02000503000000020004" pitchFamily="2" charset="0"/>
              </a:rPr>
              <a:t>Notes</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Open experiment design question: how many labeled images should be left out of the parameter fitting, threshold estimation, etc. tests for testing at the end?</a:t>
            </a:r>
          </a:p>
          <a:p>
            <a:r>
              <a:rPr lang="en-US" dirty="0"/>
              <a:t>Also, it’s not clear in the paper what the percentages are calculated relative to.</a:t>
            </a:r>
          </a:p>
        </p:txBody>
      </p:sp>
      <p:sp>
        <p:nvSpPr>
          <p:cNvPr id="4" name="Slide Number Placeholder 3">
            <a:extLst>
              <a:ext uri="{FF2B5EF4-FFF2-40B4-BE49-F238E27FC236}">
                <a16:creationId xmlns:a16="http://schemas.microsoft.com/office/drawing/2014/main" id="{6037F9E8-C35D-80F9-DCD0-3B12B948ED0F}"/>
              </a:ext>
            </a:extLst>
          </p:cNvPr>
          <p:cNvSpPr>
            <a:spLocks noGrp="1"/>
          </p:cNvSpPr>
          <p:nvPr>
            <p:ph type="sldNum" sz="quarter" idx="5"/>
          </p:nvPr>
        </p:nvSpPr>
        <p:spPr/>
        <p:txBody>
          <a:bodyPr/>
          <a:lstStyle/>
          <a:p>
            <a:fld id="{F8B0BB05-1A40-7940-B1E7-8C801852C64E}" type="slidenum">
              <a:rPr lang="en-US" smtClean="0"/>
              <a:t>13</a:t>
            </a:fld>
            <a:endParaRPr lang="en-US"/>
          </a:p>
        </p:txBody>
      </p:sp>
    </p:spTree>
    <p:extLst>
      <p:ext uri="{BB962C8B-B14F-4D97-AF65-F5344CB8AC3E}">
        <p14:creationId xmlns:p14="http://schemas.microsoft.com/office/powerpoint/2010/main" val="2872114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EB82F-461E-79D8-B1A8-2293F46F45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64E4BA-DCAA-6B92-BFD9-B26C0B42FE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5902FA-293E-E6C6-A8FA-34B226FFF404}"/>
              </a:ext>
            </a:extLst>
          </p:cNvPr>
          <p:cNvSpPr>
            <a:spLocks noGrp="1"/>
          </p:cNvSpPr>
          <p:nvPr>
            <p:ph type="body" idx="1"/>
          </p:nvPr>
        </p:nvSpPr>
        <p:spPr/>
        <p:txBody>
          <a:bodyPr/>
          <a:lstStyle/>
          <a:p>
            <a:pPr marL="0" indent="0">
              <a:buFont typeface="Arial" panose="020B0604020202020204" pitchFamily="34" charset="0"/>
              <a:buNone/>
            </a:pPr>
            <a:r>
              <a:rPr lang="en-US" sz="1200" b="1" dirty="0">
                <a:latin typeface="Helvetica Neue" panose="02000503000000020004" pitchFamily="2" charset="0"/>
                <a:ea typeface="Helvetica Neue" panose="02000503000000020004" pitchFamily="2" charset="0"/>
                <a:cs typeface="Helvetica Neue" panose="02000503000000020004" pitchFamily="2" charset="0"/>
              </a:rPr>
              <a:t>Additional tests</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The above experiments focus on shape variation with true ice floes. Another function of the ratios could be considered the question of screening false positives. However, that type of screening may be best at a different stage in the algorithm.</a:t>
            </a:r>
          </a:p>
          <a:p>
            <a:pPr marL="0" indent="0">
              <a:buFont typeface="Arial" panose="020B0604020202020204" pitchFamily="34" charset="0"/>
              <a:buNone/>
            </a:pP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b="1" dirty="0">
                <a:latin typeface="Helvetica Neue" panose="02000503000000020004" pitchFamily="2" charset="0"/>
                <a:ea typeface="Helvetica Neue" panose="02000503000000020004" pitchFamily="2" charset="0"/>
                <a:cs typeface="Helvetica Neue" panose="02000503000000020004" pitchFamily="2" charset="0"/>
              </a:rPr>
              <a:t>Notes</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Open experiment design question: how many labeled images should be left out of the parameter fitting, threshold estimation, etc. tests for testing at the end?</a:t>
            </a:r>
          </a:p>
          <a:p>
            <a:r>
              <a:rPr lang="en-US" dirty="0"/>
              <a:t>Also, it’s not clear in the paper what the percentages are calculated relative to.</a:t>
            </a:r>
          </a:p>
        </p:txBody>
      </p:sp>
      <p:sp>
        <p:nvSpPr>
          <p:cNvPr id="4" name="Slide Number Placeholder 3">
            <a:extLst>
              <a:ext uri="{FF2B5EF4-FFF2-40B4-BE49-F238E27FC236}">
                <a16:creationId xmlns:a16="http://schemas.microsoft.com/office/drawing/2014/main" id="{E8AA9318-C72B-3631-A44A-DDC0C66407EC}"/>
              </a:ext>
            </a:extLst>
          </p:cNvPr>
          <p:cNvSpPr>
            <a:spLocks noGrp="1"/>
          </p:cNvSpPr>
          <p:nvPr>
            <p:ph type="sldNum" sz="quarter" idx="5"/>
          </p:nvPr>
        </p:nvSpPr>
        <p:spPr/>
        <p:txBody>
          <a:bodyPr/>
          <a:lstStyle/>
          <a:p>
            <a:fld id="{F8B0BB05-1A40-7940-B1E7-8C801852C64E}" type="slidenum">
              <a:rPr lang="en-US" smtClean="0"/>
              <a:t>14</a:t>
            </a:fld>
            <a:endParaRPr lang="en-US"/>
          </a:p>
        </p:txBody>
      </p:sp>
    </p:spTree>
    <p:extLst>
      <p:ext uri="{BB962C8B-B14F-4D97-AF65-F5344CB8AC3E}">
        <p14:creationId xmlns:p14="http://schemas.microsoft.com/office/powerpoint/2010/main" val="2947989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68F22-DF50-12A4-1C63-658F2D6AF3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441E70-D07F-556E-7EB4-7A0C2EF74A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F337B2-71ED-2092-E2AA-54F9801A1E70}"/>
              </a:ext>
            </a:extLst>
          </p:cNvPr>
          <p:cNvSpPr>
            <a:spLocks noGrp="1"/>
          </p:cNvSpPr>
          <p:nvPr>
            <p:ph type="body" idx="1"/>
          </p:nvPr>
        </p:nvSpPr>
        <p:spPr/>
        <p:txBody>
          <a:bodyPr/>
          <a:lstStyle/>
          <a:p>
            <a:pPr marL="0" indent="0">
              <a:buFont typeface="Arial" panose="020B0604020202020204" pitchFamily="34" charset="0"/>
              <a:buNone/>
            </a:pPr>
            <a:r>
              <a:rPr lang="en-US" sz="1200" b="1" dirty="0">
                <a:latin typeface="Helvetica Neue" panose="02000503000000020004" pitchFamily="2" charset="0"/>
                <a:ea typeface="Helvetica Neue" panose="02000503000000020004" pitchFamily="2" charset="0"/>
                <a:cs typeface="Helvetica Neue" panose="02000503000000020004" pitchFamily="2" charset="0"/>
              </a:rPr>
              <a:t>Additional tests</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The above experiments focus on shape variation with true ice floes. Another function of the ratios could be considered the question of screening false positives. However, that type of screening may be best at a different stage in the algorithm.</a:t>
            </a:r>
          </a:p>
          <a:p>
            <a:pPr marL="0" indent="0">
              <a:buFont typeface="Arial" panose="020B0604020202020204" pitchFamily="34" charset="0"/>
              <a:buNone/>
            </a:pP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b="1" dirty="0">
                <a:latin typeface="Helvetica Neue" panose="02000503000000020004" pitchFamily="2" charset="0"/>
                <a:ea typeface="Helvetica Neue" panose="02000503000000020004" pitchFamily="2" charset="0"/>
                <a:cs typeface="Helvetica Neue" panose="02000503000000020004" pitchFamily="2" charset="0"/>
              </a:rPr>
              <a:t>Notes</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Open experiment design question: how many labeled images should be left out of the parameter fitting, threshold estimation, etc. tests for testing at the end?</a:t>
            </a:r>
          </a:p>
          <a:p>
            <a:r>
              <a:rPr lang="en-US" dirty="0"/>
              <a:t>Also, it’s not clear in the paper what the percentages are calculated relative to.</a:t>
            </a:r>
          </a:p>
        </p:txBody>
      </p:sp>
      <p:sp>
        <p:nvSpPr>
          <p:cNvPr id="4" name="Slide Number Placeholder 3">
            <a:extLst>
              <a:ext uri="{FF2B5EF4-FFF2-40B4-BE49-F238E27FC236}">
                <a16:creationId xmlns:a16="http://schemas.microsoft.com/office/drawing/2014/main" id="{E4AAB173-DE8B-59E6-3637-6143F5453069}"/>
              </a:ext>
            </a:extLst>
          </p:cNvPr>
          <p:cNvSpPr>
            <a:spLocks noGrp="1"/>
          </p:cNvSpPr>
          <p:nvPr>
            <p:ph type="sldNum" sz="quarter" idx="5"/>
          </p:nvPr>
        </p:nvSpPr>
        <p:spPr/>
        <p:txBody>
          <a:bodyPr/>
          <a:lstStyle/>
          <a:p>
            <a:fld id="{F8B0BB05-1A40-7940-B1E7-8C801852C64E}" type="slidenum">
              <a:rPr lang="en-US" smtClean="0"/>
              <a:t>15</a:t>
            </a:fld>
            <a:endParaRPr lang="en-US"/>
          </a:p>
        </p:txBody>
      </p:sp>
    </p:spTree>
    <p:extLst>
      <p:ext uri="{BB962C8B-B14F-4D97-AF65-F5344CB8AC3E}">
        <p14:creationId xmlns:p14="http://schemas.microsoft.com/office/powerpoint/2010/main" val="2680754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3DAB7-011C-35D7-6A44-671E61BD27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5530D7-421C-FE7F-EA09-E7CAEC0610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574390-9752-BEDC-1FD6-9DE1072817FA}"/>
              </a:ext>
            </a:extLst>
          </p:cNvPr>
          <p:cNvSpPr>
            <a:spLocks noGrp="1"/>
          </p:cNvSpPr>
          <p:nvPr>
            <p:ph type="body" idx="1"/>
          </p:nvPr>
        </p:nvSpPr>
        <p:spPr/>
        <p:txBody>
          <a:bodyPr/>
          <a:lstStyle/>
          <a:p>
            <a:r>
              <a:rPr lang="en-US" dirty="0"/>
              <a:t>Note: Units for the SD are not exactly clear in the paper.</a:t>
            </a:r>
          </a:p>
        </p:txBody>
      </p:sp>
      <p:sp>
        <p:nvSpPr>
          <p:cNvPr id="4" name="Slide Number Placeholder 3">
            <a:extLst>
              <a:ext uri="{FF2B5EF4-FFF2-40B4-BE49-F238E27FC236}">
                <a16:creationId xmlns:a16="http://schemas.microsoft.com/office/drawing/2014/main" id="{2283EB83-876C-5A73-8CF3-12096D0079DF}"/>
              </a:ext>
            </a:extLst>
          </p:cNvPr>
          <p:cNvSpPr>
            <a:spLocks noGrp="1"/>
          </p:cNvSpPr>
          <p:nvPr>
            <p:ph type="sldNum" sz="quarter" idx="5"/>
          </p:nvPr>
        </p:nvSpPr>
        <p:spPr/>
        <p:txBody>
          <a:bodyPr/>
          <a:lstStyle/>
          <a:p>
            <a:fld id="{F8B0BB05-1A40-7940-B1E7-8C801852C64E}" type="slidenum">
              <a:rPr lang="en-US" smtClean="0"/>
              <a:t>16</a:t>
            </a:fld>
            <a:endParaRPr lang="en-US"/>
          </a:p>
        </p:txBody>
      </p:sp>
    </p:spTree>
    <p:extLst>
      <p:ext uri="{BB962C8B-B14F-4D97-AF65-F5344CB8AC3E}">
        <p14:creationId xmlns:p14="http://schemas.microsoft.com/office/powerpoint/2010/main" val="3835880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F32B-5659-9A9A-60EC-FFB6678EF4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E54382-0255-1B6E-AA86-7527A6AC04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7E9830-5ABE-AFA2-CCBD-7FAF05439D85}"/>
              </a:ext>
            </a:extLst>
          </p:cNvPr>
          <p:cNvSpPr>
            <a:spLocks noGrp="1"/>
          </p:cNvSpPr>
          <p:nvPr>
            <p:ph type="dt" sz="half" idx="10"/>
          </p:nvPr>
        </p:nvSpPr>
        <p:spPr/>
        <p:txBody>
          <a:bodyPr/>
          <a:lstStyle/>
          <a:p>
            <a:fld id="{114145A5-AA52-8A41-ABE9-556E73DCBB82}" type="datetimeFigureOut">
              <a:rPr lang="en-US" smtClean="0"/>
              <a:t>4/9/25</a:t>
            </a:fld>
            <a:endParaRPr lang="en-US"/>
          </a:p>
        </p:txBody>
      </p:sp>
      <p:sp>
        <p:nvSpPr>
          <p:cNvPr id="5" name="Footer Placeholder 4">
            <a:extLst>
              <a:ext uri="{FF2B5EF4-FFF2-40B4-BE49-F238E27FC236}">
                <a16:creationId xmlns:a16="http://schemas.microsoft.com/office/drawing/2014/main" id="{0937BDEB-74F8-5198-62D4-2707C1FD64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9195BB-387B-EB75-3CA1-B6EEA7C23BEE}"/>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866418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5D8F1-8E44-9EB6-39F9-432923AF04B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150CD5A-B248-CA44-E2BD-CB241BF777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204156-46E3-DBE6-A802-5D409EE43E0B}"/>
              </a:ext>
            </a:extLst>
          </p:cNvPr>
          <p:cNvSpPr>
            <a:spLocks noGrp="1"/>
          </p:cNvSpPr>
          <p:nvPr>
            <p:ph type="dt" sz="half" idx="10"/>
          </p:nvPr>
        </p:nvSpPr>
        <p:spPr/>
        <p:txBody>
          <a:bodyPr/>
          <a:lstStyle/>
          <a:p>
            <a:fld id="{114145A5-AA52-8A41-ABE9-556E73DCBB82}" type="datetimeFigureOut">
              <a:rPr lang="en-US" smtClean="0"/>
              <a:t>4/9/25</a:t>
            </a:fld>
            <a:endParaRPr lang="en-US"/>
          </a:p>
        </p:txBody>
      </p:sp>
      <p:sp>
        <p:nvSpPr>
          <p:cNvPr id="5" name="Footer Placeholder 4">
            <a:extLst>
              <a:ext uri="{FF2B5EF4-FFF2-40B4-BE49-F238E27FC236}">
                <a16:creationId xmlns:a16="http://schemas.microsoft.com/office/drawing/2014/main" id="{ACB94985-94CA-8662-3C09-805235A3DE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F34568-F88E-F4FD-E98D-BA23B99857FD}"/>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1319498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3D2C18-AA20-3C7B-EBB3-4FFE242CEF1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A7231A-D221-335E-D2C5-2C26925A81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F349E3-F192-C49D-9371-E71FD4F118B0}"/>
              </a:ext>
            </a:extLst>
          </p:cNvPr>
          <p:cNvSpPr>
            <a:spLocks noGrp="1"/>
          </p:cNvSpPr>
          <p:nvPr>
            <p:ph type="dt" sz="half" idx="10"/>
          </p:nvPr>
        </p:nvSpPr>
        <p:spPr/>
        <p:txBody>
          <a:bodyPr/>
          <a:lstStyle/>
          <a:p>
            <a:fld id="{114145A5-AA52-8A41-ABE9-556E73DCBB82}" type="datetimeFigureOut">
              <a:rPr lang="en-US" smtClean="0"/>
              <a:t>4/9/25</a:t>
            </a:fld>
            <a:endParaRPr lang="en-US"/>
          </a:p>
        </p:txBody>
      </p:sp>
      <p:sp>
        <p:nvSpPr>
          <p:cNvPr id="5" name="Footer Placeholder 4">
            <a:extLst>
              <a:ext uri="{FF2B5EF4-FFF2-40B4-BE49-F238E27FC236}">
                <a16:creationId xmlns:a16="http://schemas.microsoft.com/office/drawing/2014/main" id="{BBDEFFD1-45EF-F29B-6597-7C918C784D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888126-07B7-A04B-6B40-78D6D051D5F4}"/>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3092246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DB87B-432D-B611-BF63-892ABF2E59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CD6B33-CE75-3960-BE54-78E8B95101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39FD69-B623-EC2E-16F0-2EED56B6EFDC}"/>
              </a:ext>
            </a:extLst>
          </p:cNvPr>
          <p:cNvSpPr>
            <a:spLocks noGrp="1"/>
          </p:cNvSpPr>
          <p:nvPr>
            <p:ph type="dt" sz="half" idx="10"/>
          </p:nvPr>
        </p:nvSpPr>
        <p:spPr/>
        <p:txBody>
          <a:bodyPr/>
          <a:lstStyle/>
          <a:p>
            <a:fld id="{114145A5-AA52-8A41-ABE9-556E73DCBB82}" type="datetimeFigureOut">
              <a:rPr lang="en-US" smtClean="0"/>
              <a:t>4/9/25</a:t>
            </a:fld>
            <a:endParaRPr lang="en-US"/>
          </a:p>
        </p:txBody>
      </p:sp>
      <p:sp>
        <p:nvSpPr>
          <p:cNvPr id="5" name="Footer Placeholder 4">
            <a:extLst>
              <a:ext uri="{FF2B5EF4-FFF2-40B4-BE49-F238E27FC236}">
                <a16:creationId xmlns:a16="http://schemas.microsoft.com/office/drawing/2014/main" id="{C54CFF89-5BBE-94C0-201E-DA1E712D2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3B094D-B51D-6C74-2A90-D1D218171C2F}"/>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2339422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789B5-11CE-5884-3A81-D06B877C73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724B51-8120-DEE1-9B9D-D88A03F9D76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A819DD-3C98-738C-3387-14C3AAE2021D}"/>
              </a:ext>
            </a:extLst>
          </p:cNvPr>
          <p:cNvSpPr>
            <a:spLocks noGrp="1"/>
          </p:cNvSpPr>
          <p:nvPr>
            <p:ph type="dt" sz="half" idx="10"/>
          </p:nvPr>
        </p:nvSpPr>
        <p:spPr/>
        <p:txBody>
          <a:bodyPr/>
          <a:lstStyle/>
          <a:p>
            <a:fld id="{114145A5-AA52-8A41-ABE9-556E73DCBB82}" type="datetimeFigureOut">
              <a:rPr lang="en-US" smtClean="0"/>
              <a:t>4/9/25</a:t>
            </a:fld>
            <a:endParaRPr lang="en-US"/>
          </a:p>
        </p:txBody>
      </p:sp>
      <p:sp>
        <p:nvSpPr>
          <p:cNvPr id="5" name="Footer Placeholder 4">
            <a:extLst>
              <a:ext uri="{FF2B5EF4-FFF2-40B4-BE49-F238E27FC236}">
                <a16:creationId xmlns:a16="http://schemas.microsoft.com/office/drawing/2014/main" id="{72BE64DD-E27D-313C-47AD-9D4079F66D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2BF1E0-5929-F2A8-2B5B-0CF891F29648}"/>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1022732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33F3E-2FD3-9385-19A6-788EEFE15E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4C9DD0-6000-5552-560F-1258AED250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265E76-D990-B89D-24C8-CA9C55FDC3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726893-E03A-C09C-B597-2CEA0BFBE69C}"/>
              </a:ext>
            </a:extLst>
          </p:cNvPr>
          <p:cNvSpPr>
            <a:spLocks noGrp="1"/>
          </p:cNvSpPr>
          <p:nvPr>
            <p:ph type="dt" sz="half" idx="10"/>
          </p:nvPr>
        </p:nvSpPr>
        <p:spPr/>
        <p:txBody>
          <a:bodyPr/>
          <a:lstStyle/>
          <a:p>
            <a:fld id="{114145A5-AA52-8A41-ABE9-556E73DCBB82}" type="datetimeFigureOut">
              <a:rPr lang="en-US" smtClean="0"/>
              <a:t>4/9/25</a:t>
            </a:fld>
            <a:endParaRPr lang="en-US"/>
          </a:p>
        </p:txBody>
      </p:sp>
      <p:sp>
        <p:nvSpPr>
          <p:cNvPr id="6" name="Footer Placeholder 5">
            <a:extLst>
              <a:ext uri="{FF2B5EF4-FFF2-40B4-BE49-F238E27FC236}">
                <a16:creationId xmlns:a16="http://schemas.microsoft.com/office/drawing/2014/main" id="{64AAB1B1-0A67-17A4-C14F-0DBE4A8D49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E385F2-5F04-198A-9E8A-63DC9FC39B56}"/>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2509748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CC2E0-529E-BD17-24B8-3042FE53DA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6646314-75AD-8F51-2F01-23764E5DD8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9BA96E-5F89-9267-1226-013E24CB59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29D692-6CFC-CA7A-12AF-7303F9BECC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5F8403-74FB-2C93-1629-10DA54D1C7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6CE45B-B3E9-F393-B0A3-6938F663E4A1}"/>
              </a:ext>
            </a:extLst>
          </p:cNvPr>
          <p:cNvSpPr>
            <a:spLocks noGrp="1"/>
          </p:cNvSpPr>
          <p:nvPr>
            <p:ph type="dt" sz="half" idx="10"/>
          </p:nvPr>
        </p:nvSpPr>
        <p:spPr/>
        <p:txBody>
          <a:bodyPr/>
          <a:lstStyle/>
          <a:p>
            <a:fld id="{114145A5-AA52-8A41-ABE9-556E73DCBB82}" type="datetimeFigureOut">
              <a:rPr lang="en-US" smtClean="0"/>
              <a:t>4/9/25</a:t>
            </a:fld>
            <a:endParaRPr lang="en-US"/>
          </a:p>
        </p:txBody>
      </p:sp>
      <p:sp>
        <p:nvSpPr>
          <p:cNvPr id="8" name="Footer Placeholder 7">
            <a:extLst>
              <a:ext uri="{FF2B5EF4-FFF2-40B4-BE49-F238E27FC236}">
                <a16:creationId xmlns:a16="http://schemas.microsoft.com/office/drawing/2014/main" id="{6EC48546-1B6A-0CC9-B48F-1F572D900BA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FB7D06-243E-6C7A-B10C-4F9B4A3B34B7}"/>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804262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C2360-55BC-BEE3-79E5-EB7DFD9D0F3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5B1C1F-E3EF-5622-F755-1431B17E4638}"/>
              </a:ext>
            </a:extLst>
          </p:cNvPr>
          <p:cNvSpPr>
            <a:spLocks noGrp="1"/>
          </p:cNvSpPr>
          <p:nvPr>
            <p:ph type="dt" sz="half" idx="10"/>
          </p:nvPr>
        </p:nvSpPr>
        <p:spPr/>
        <p:txBody>
          <a:bodyPr/>
          <a:lstStyle/>
          <a:p>
            <a:fld id="{114145A5-AA52-8A41-ABE9-556E73DCBB82}" type="datetimeFigureOut">
              <a:rPr lang="en-US" smtClean="0"/>
              <a:t>4/9/25</a:t>
            </a:fld>
            <a:endParaRPr lang="en-US"/>
          </a:p>
        </p:txBody>
      </p:sp>
      <p:sp>
        <p:nvSpPr>
          <p:cNvPr id="4" name="Footer Placeholder 3">
            <a:extLst>
              <a:ext uri="{FF2B5EF4-FFF2-40B4-BE49-F238E27FC236}">
                <a16:creationId xmlns:a16="http://schemas.microsoft.com/office/drawing/2014/main" id="{7E75ED16-101C-10BD-2A3B-BB0A95BDF1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A8588D-21DC-3109-D1EB-3F984BDCFCF2}"/>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3750911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3B6517-AF68-0F2D-79F1-E6023DFB33BD}"/>
              </a:ext>
            </a:extLst>
          </p:cNvPr>
          <p:cNvSpPr>
            <a:spLocks noGrp="1"/>
          </p:cNvSpPr>
          <p:nvPr>
            <p:ph type="dt" sz="half" idx="10"/>
          </p:nvPr>
        </p:nvSpPr>
        <p:spPr/>
        <p:txBody>
          <a:bodyPr/>
          <a:lstStyle/>
          <a:p>
            <a:fld id="{114145A5-AA52-8A41-ABE9-556E73DCBB82}" type="datetimeFigureOut">
              <a:rPr lang="en-US" smtClean="0"/>
              <a:t>4/9/25</a:t>
            </a:fld>
            <a:endParaRPr lang="en-US"/>
          </a:p>
        </p:txBody>
      </p:sp>
      <p:sp>
        <p:nvSpPr>
          <p:cNvPr id="3" name="Footer Placeholder 2">
            <a:extLst>
              <a:ext uri="{FF2B5EF4-FFF2-40B4-BE49-F238E27FC236}">
                <a16:creationId xmlns:a16="http://schemas.microsoft.com/office/drawing/2014/main" id="{8EF2BCBB-33EA-3AFB-0FE1-1D14FBB125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ECC9B2-1F99-CEE8-5708-A0815092DB4F}"/>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537726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884D6-3283-C5FA-2545-2EE711AFE3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6E43A17-2885-9860-82B8-E5819F5511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CD6DAA-B24C-BBE2-4576-E6F89BDBFE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701A3A-79F8-E88F-00DC-3F329688ADA1}"/>
              </a:ext>
            </a:extLst>
          </p:cNvPr>
          <p:cNvSpPr>
            <a:spLocks noGrp="1"/>
          </p:cNvSpPr>
          <p:nvPr>
            <p:ph type="dt" sz="half" idx="10"/>
          </p:nvPr>
        </p:nvSpPr>
        <p:spPr/>
        <p:txBody>
          <a:bodyPr/>
          <a:lstStyle/>
          <a:p>
            <a:fld id="{114145A5-AA52-8A41-ABE9-556E73DCBB82}" type="datetimeFigureOut">
              <a:rPr lang="en-US" smtClean="0"/>
              <a:t>4/9/25</a:t>
            </a:fld>
            <a:endParaRPr lang="en-US"/>
          </a:p>
        </p:txBody>
      </p:sp>
      <p:sp>
        <p:nvSpPr>
          <p:cNvPr id="6" name="Footer Placeholder 5">
            <a:extLst>
              <a:ext uri="{FF2B5EF4-FFF2-40B4-BE49-F238E27FC236}">
                <a16:creationId xmlns:a16="http://schemas.microsoft.com/office/drawing/2014/main" id="{615B04B7-1583-E3F3-90B1-72C8A95321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F8FE45-C1BA-0C3F-F61C-6C706DD18213}"/>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3401069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83870-F44C-CB47-7E95-83CF315120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6D047F-18E8-9E6A-A124-9AE3878995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86A2DCC-58F9-81AE-18E8-1BBDFD5E8E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2864A6-BFF6-1B99-0B3F-EA43E39DC610}"/>
              </a:ext>
            </a:extLst>
          </p:cNvPr>
          <p:cNvSpPr>
            <a:spLocks noGrp="1"/>
          </p:cNvSpPr>
          <p:nvPr>
            <p:ph type="dt" sz="half" idx="10"/>
          </p:nvPr>
        </p:nvSpPr>
        <p:spPr/>
        <p:txBody>
          <a:bodyPr/>
          <a:lstStyle/>
          <a:p>
            <a:fld id="{114145A5-AA52-8A41-ABE9-556E73DCBB82}" type="datetimeFigureOut">
              <a:rPr lang="en-US" smtClean="0"/>
              <a:t>4/9/25</a:t>
            </a:fld>
            <a:endParaRPr lang="en-US"/>
          </a:p>
        </p:txBody>
      </p:sp>
      <p:sp>
        <p:nvSpPr>
          <p:cNvPr id="6" name="Footer Placeholder 5">
            <a:extLst>
              <a:ext uri="{FF2B5EF4-FFF2-40B4-BE49-F238E27FC236}">
                <a16:creationId xmlns:a16="http://schemas.microsoft.com/office/drawing/2014/main" id="{CF5450EA-D6A9-4729-BE07-BAEAF04A6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2B82A4-DD6C-30B5-B7E4-A2D0CE39F44E}"/>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1048943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A86DFF-CD45-FB34-DC2B-08F448ED21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64BC1B0-9DD2-A099-96F1-C074D46ECE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9BE255-D1A2-4E8F-570C-4973CBAF38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14145A5-AA52-8A41-ABE9-556E73DCBB82}" type="datetimeFigureOut">
              <a:rPr lang="en-US" smtClean="0"/>
              <a:t>4/9/25</a:t>
            </a:fld>
            <a:endParaRPr lang="en-US"/>
          </a:p>
        </p:txBody>
      </p:sp>
      <p:sp>
        <p:nvSpPr>
          <p:cNvPr id="5" name="Footer Placeholder 4">
            <a:extLst>
              <a:ext uri="{FF2B5EF4-FFF2-40B4-BE49-F238E27FC236}">
                <a16:creationId xmlns:a16="http://schemas.microsoft.com/office/drawing/2014/main" id="{FD8D62AC-4446-BDA1-CA6A-464980D002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2E00CA5-0842-B964-E985-E542B2EC9F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E060E9E-ED66-8D46-914C-E9A3F9FEB149}" type="slidenum">
              <a:rPr lang="en-US" smtClean="0"/>
              <a:t>‹#›</a:t>
            </a:fld>
            <a:endParaRPr lang="en-US"/>
          </a:p>
        </p:txBody>
      </p:sp>
    </p:spTree>
    <p:extLst>
      <p:ext uri="{BB962C8B-B14F-4D97-AF65-F5344CB8AC3E}">
        <p14:creationId xmlns:p14="http://schemas.microsoft.com/office/powerpoint/2010/main" val="29411147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A9B0F-8535-007B-3867-7DB3BFCF4026}"/>
              </a:ext>
            </a:extLst>
          </p:cNvPr>
          <p:cNvSpPr>
            <a:spLocks noGrp="1"/>
          </p:cNvSpPr>
          <p:nvPr>
            <p:ph type="ctrTitle"/>
          </p:nvPr>
        </p:nvSpPr>
        <p:spPr>
          <a:xfrm>
            <a:off x="362607" y="0"/>
            <a:ext cx="11466786" cy="2387600"/>
          </a:xfrm>
        </p:spPr>
        <p:txBody>
          <a:bodyPr>
            <a:normAutofit/>
          </a:bodyPr>
          <a:lstStyle/>
          <a:p>
            <a:pPr algn="l"/>
            <a:r>
              <a:rPr lang="en-US" sz="3200" dirty="0">
                <a:latin typeface="Helvetica Neue Medium" panose="02000503000000020004" pitchFamily="2" charset="0"/>
                <a:ea typeface="Helvetica Neue Medium" panose="02000503000000020004" pitchFamily="2" charset="0"/>
                <a:cs typeface="Helvetica Neue Medium" panose="02000503000000020004" pitchFamily="2" charset="0"/>
              </a:rPr>
              <a:t>Calibration and validation of the Ice Floe Tracker algorithm</a:t>
            </a:r>
          </a:p>
        </p:txBody>
      </p:sp>
      <p:sp>
        <p:nvSpPr>
          <p:cNvPr id="3" name="Subtitle 2">
            <a:extLst>
              <a:ext uri="{FF2B5EF4-FFF2-40B4-BE49-F238E27FC236}">
                <a16:creationId xmlns:a16="http://schemas.microsoft.com/office/drawing/2014/main" id="{63C94425-EF17-58F2-D32F-4A6E21BA9AF9}"/>
              </a:ext>
            </a:extLst>
          </p:cNvPr>
          <p:cNvSpPr>
            <a:spLocks noGrp="1"/>
          </p:cNvSpPr>
          <p:nvPr>
            <p:ph type="subTitle" idx="1"/>
          </p:nvPr>
        </p:nvSpPr>
        <p:spPr>
          <a:xfrm>
            <a:off x="362607" y="2387600"/>
            <a:ext cx="9144000" cy="2920124"/>
          </a:xfrm>
        </p:spPr>
        <p:txBody>
          <a:bodyPr>
            <a:normAutofit/>
          </a:bodyPr>
          <a:lstStyle/>
          <a:p>
            <a:pPr marL="342900" indent="-342900" algn="l">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Cloud mask</a:t>
            </a:r>
          </a:p>
          <a:p>
            <a:pPr marL="342900" indent="-342900" algn="l">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Preprocessing</a:t>
            </a:r>
          </a:p>
          <a:p>
            <a:pPr marL="342900" indent="-342900" algn="l">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Ice labeling (semantic segmentation)</a:t>
            </a:r>
          </a:p>
          <a:p>
            <a:pPr marL="342900" indent="-342900" algn="l">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Floe detection (object-based segmentation)</a:t>
            </a:r>
          </a:p>
          <a:p>
            <a:pPr marL="342900" indent="-342900" algn="l">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Tracking</a:t>
            </a:r>
          </a:p>
          <a:p>
            <a:pPr marL="342900" indent="-342900" algn="l">
              <a:buAutoNum type="arabicPeriod"/>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6922268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A8C53-6E41-AE2F-633C-BC293D20F0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457ECE-C42D-9635-998B-AD1D297EB839}"/>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5.1 Tracking: Travel distance criterion</a:t>
            </a:r>
          </a:p>
        </p:txBody>
      </p:sp>
      <p:sp>
        <p:nvSpPr>
          <p:cNvPr id="5" name="TextBox 4">
            <a:extLst>
              <a:ext uri="{FF2B5EF4-FFF2-40B4-BE49-F238E27FC236}">
                <a16:creationId xmlns:a16="http://schemas.microsoft.com/office/drawing/2014/main" id="{2CC48F0E-7F3C-0D12-57BB-8A5A947CA7FE}"/>
              </a:ext>
            </a:extLst>
          </p:cNvPr>
          <p:cNvSpPr txBox="1"/>
          <p:nvPr/>
        </p:nvSpPr>
        <p:spPr>
          <a:xfrm>
            <a:off x="0" y="681037"/>
            <a:ext cx="5874184" cy="5893921"/>
          </a:xfrm>
          <a:prstGeom prst="rect">
            <a:avLst/>
          </a:prstGeom>
          <a:noFill/>
        </p:spPr>
        <p:txBody>
          <a:bodyPr wrap="square" rtlCol="0">
            <a:spAutoFit/>
          </a:bodyPr>
          <a:lstStyle/>
          <a:p>
            <a:r>
              <a:rPr lang="en-US" sz="1300" b="1" dirty="0">
                <a:latin typeface="Helvetica Neue" panose="02000503000000020004" pitchFamily="2" charset="0"/>
                <a:ea typeface="Helvetica Neue" panose="02000503000000020004" pitchFamily="2" charset="0"/>
                <a:cs typeface="Helvetica Neue" panose="02000503000000020004" pitchFamily="2" charset="0"/>
              </a:rPr>
              <a:t>Methodology</a:t>
            </a:r>
          </a:p>
          <a:p>
            <a:pPr marL="342900" indent="-342900">
              <a:buAutoNum type="arabicPeriod"/>
            </a:pPr>
            <a:r>
              <a:rPr lang="en-US" sz="1300" b="1" dirty="0">
                <a:latin typeface="Helvetica Neue" panose="02000503000000020004" pitchFamily="2" charset="0"/>
                <a:ea typeface="Helvetica Neue" panose="02000503000000020004" pitchFamily="2" charset="0"/>
                <a:cs typeface="Helvetica Neue" panose="02000503000000020004" pitchFamily="2" charset="0"/>
              </a:rPr>
              <a:t>IABP data</a:t>
            </a:r>
            <a:r>
              <a:rPr lang="en-US" sz="1300" dirty="0">
                <a:latin typeface="Helvetica Neue" panose="02000503000000020004" pitchFamily="2" charset="0"/>
                <a:ea typeface="Helvetica Neue" panose="02000503000000020004" pitchFamily="2" charset="0"/>
                <a:cs typeface="Helvetica Neue" panose="02000503000000020004" pitchFamily="2" charset="0"/>
              </a:rPr>
              <a:t>. I selected buoy data from 140 buoys deployed as part of the International Arctic Buoy Program from 2009-2016. The time frame can be expanded – I downloaded a few years worth of data to get started.</a:t>
            </a:r>
          </a:p>
          <a:p>
            <a:pPr marL="342900" indent="-342900">
              <a:buAutoNum type="arabicPeriod"/>
            </a:pPr>
            <a:r>
              <a:rPr lang="en-US" sz="1300" b="1" dirty="0">
                <a:latin typeface="Helvetica Neue" panose="02000503000000020004" pitchFamily="2" charset="0"/>
                <a:ea typeface="Helvetica Neue" panose="02000503000000020004" pitchFamily="2" charset="0"/>
                <a:cs typeface="Helvetica Neue" panose="02000503000000020004" pitchFamily="2" charset="0"/>
              </a:rPr>
              <a:t>Sea ice concentration data</a:t>
            </a:r>
            <a:r>
              <a:rPr lang="en-US" sz="1300" dirty="0">
                <a:latin typeface="Helvetica Neue" panose="02000503000000020004" pitchFamily="2" charset="0"/>
                <a:ea typeface="Helvetica Neue" panose="02000503000000020004" pitchFamily="2" charset="0"/>
                <a:cs typeface="Helvetica Neue" panose="02000503000000020004" pitchFamily="2" charset="0"/>
              </a:rPr>
              <a:t>. I used NSIDC monthly mean sea ice concentration to identify portions of the buoy time series that are near or in the marginal ice zone. </a:t>
            </a:r>
          </a:p>
          <a:p>
            <a:pPr marL="342900" indent="-342900">
              <a:buAutoNum type="arabicPeriod"/>
            </a:pPr>
            <a:r>
              <a:rPr lang="en-US" sz="1300" b="1" dirty="0">
                <a:latin typeface="Helvetica Neue" panose="02000503000000020004" pitchFamily="2" charset="0"/>
                <a:ea typeface="Helvetica Neue" panose="02000503000000020004" pitchFamily="2" charset="0"/>
                <a:cs typeface="Helvetica Neue" panose="02000503000000020004" pitchFamily="2" charset="0"/>
              </a:rPr>
              <a:t>Estimating elapsed distance</a:t>
            </a:r>
            <a:r>
              <a:rPr lang="en-US" sz="1300" dirty="0">
                <a:latin typeface="Helvetica Neue" panose="02000503000000020004" pitchFamily="2" charset="0"/>
                <a:ea typeface="Helvetica Neue" panose="02000503000000020004" pitchFamily="2" charset="0"/>
                <a:cs typeface="Helvetica Neue" panose="02000503000000020004" pitchFamily="2" charset="0"/>
              </a:rPr>
              <a:t>. Then, I calculated geodesic distances at time steps ranging from 1 hour to 4 days (time steps 1, 3, 6, 12, 24, 48, 72, 96 </a:t>
            </a:r>
            <a:r>
              <a:rPr lang="en-US" sz="1300" dirty="0" err="1">
                <a:latin typeface="Helvetica Neue" panose="02000503000000020004" pitchFamily="2" charset="0"/>
                <a:ea typeface="Helvetica Neue" panose="02000503000000020004" pitchFamily="2" charset="0"/>
                <a:cs typeface="Helvetica Neue" panose="02000503000000020004" pitchFamily="2" charset="0"/>
              </a:rPr>
              <a:t>hrs</a:t>
            </a:r>
            <a:r>
              <a:rPr lang="en-US" sz="1300" dirty="0">
                <a:latin typeface="Helvetica Neue" panose="02000503000000020004" pitchFamily="2" charset="0"/>
                <a:ea typeface="Helvetica Neue" panose="02000503000000020004" pitchFamily="2" charset="0"/>
                <a:cs typeface="Helvetica Neue" panose="02000503000000020004" pitchFamily="2" charset="0"/>
              </a:rPr>
              <a:t>). Each buoy time series was subsampled to the time resolution, then the elapsed distance along a geodesic was calculated.  </a:t>
            </a:r>
          </a:p>
          <a:p>
            <a:pPr marL="342900" indent="-342900">
              <a:buAutoNum type="arabicPeriod"/>
            </a:pPr>
            <a:r>
              <a:rPr lang="en-US" sz="1300" b="1" dirty="0">
                <a:latin typeface="Helvetica Neue" panose="02000503000000020004" pitchFamily="2" charset="0"/>
                <a:ea typeface="Helvetica Neue" panose="02000503000000020004" pitchFamily="2" charset="0"/>
                <a:cs typeface="Helvetica Neue" panose="02000503000000020004" pitchFamily="2" charset="0"/>
              </a:rPr>
              <a:t>Aggregating and sampling.</a:t>
            </a:r>
            <a:r>
              <a:rPr lang="en-US" sz="1300" dirty="0">
                <a:latin typeface="Helvetica Neue" panose="02000503000000020004" pitchFamily="2" charset="0"/>
                <a:ea typeface="Helvetica Neue" panose="02000503000000020004" pitchFamily="2" charset="0"/>
                <a:cs typeface="Helvetica Neue" panose="02000503000000020004" pitchFamily="2" charset="0"/>
              </a:rPr>
              <a:t> Time steps with monthly SIC between 15 and 80% were selected. Percentiles were calculated across all the selected times. The number of data points depends on the time step, ranging from 85k (1 </a:t>
            </a:r>
            <a:r>
              <a:rPr lang="en-US" sz="1300" dirty="0" err="1">
                <a:latin typeface="Helvetica Neue" panose="02000503000000020004" pitchFamily="2" charset="0"/>
                <a:ea typeface="Helvetica Neue" panose="02000503000000020004" pitchFamily="2" charset="0"/>
                <a:cs typeface="Helvetica Neue" panose="02000503000000020004" pitchFamily="2" charset="0"/>
              </a:rPr>
              <a:t>hr</a:t>
            </a:r>
            <a:r>
              <a:rPr lang="en-US" sz="1300" dirty="0">
                <a:latin typeface="Helvetica Neue" panose="02000503000000020004" pitchFamily="2" charset="0"/>
                <a:ea typeface="Helvetica Neue" panose="02000503000000020004" pitchFamily="2" charset="0"/>
                <a:cs typeface="Helvetica Neue" panose="02000503000000020004" pitchFamily="2" charset="0"/>
              </a:rPr>
              <a:t>) to 869 (4 day). </a:t>
            </a:r>
          </a:p>
          <a:p>
            <a:endParaRPr lang="en-US" sz="1300" b="1" dirty="0">
              <a:latin typeface="Helvetica Neue" panose="02000503000000020004" pitchFamily="2" charset="0"/>
              <a:ea typeface="Helvetica Neue" panose="02000503000000020004" pitchFamily="2" charset="0"/>
              <a:cs typeface="Helvetica Neue" panose="02000503000000020004" pitchFamily="2" charset="0"/>
            </a:endParaRPr>
          </a:p>
          <a:p>
            <a:r>
              <a:rPr lang="en-US" sz="1300" b="1" dirty="0">
                <a:latin typeface="Helvetica Neue" panose="02000503000000020004" pitchFamily="2" charset="0"/>
                <a:ea typeface="Helvetica Neue" panose="02000503000000020004" pitchFamily="2" charset="0"/>
                <a:cs typeface="Helvetica Neue" panose="02000503000000020004" pitchFamily="2" charset="0"/>
              </a:rPr>
              <a:t>Results</a:t>
            </a:r>
            <a:endParaRPr lang="en-US" sz="130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AutoNum type="arabicPeriod"/>
            </a:pPr>
            <a:r>
              <a:rPr lang="en-US" sz="1300" dirty="0">
                <a:latin typeface="Helvetica Neue" panose="02000503000000020004" pitchFamily="2" charset="0"/>
                <a:ea typeface="Helvetica Neue" panose="02000503000000020004" pitchFamily="2" charset="0"/>
                <a:cs typeface="Helvetica Neue" panose="02000503000000020004" pitchFamily="2" charset="0"/>
              </a:rPr>
              <a:t>Trajectories of these times are shown in the map (red). Trajectories come from a few Arctic regions. </a:t>
            </a:r>
          </a:p>
          <a:p>
            <a:pPr marL="342900" indent="-342900">
              <a:buAutoNum type="arabicPeriod"/>
            </a:pPr>
            <a:r>
              <a:rPr lang="en-US" sz="1300" dirty="0">
                <a:latin typeface="Helvetica Neue" panose="02000503000000020004" pitchFamily="2" charset="0"/>
                <a:ea typeface="Helvetica Neue" panose="02000503000000020004" pitchFamily="2" charset="0"/>
                <a:cs typeface="Helvetica Neue" panose="02000503000000020004" pitchFamily="2" charset="0"/>
              </a:rPr>
              <a:t>Displacement pdfs (converted to m/s) for 1 </a:t>
            </a:r>
            <a:r>
              <a:rPr lang="en-US" sz="1300" dirty="0" err="1">
                <a:latin typeface="Helvetica Neue" panose="02000503000000020004" pitchFamily="2" charset="0"/>
                <a:ea typeface="Helvetica Neue" panose="02000503000000020004" pitchFamily="2" charset="0"/>
                <a:cs typeface="Helvetica Neue" panose="02000503000000020004" pitchFamily="2" charset="0"/>
              </a:rPr>
              <a:t>hr</a:t>
            </a:r>
            <a:r>
              <a:rPr lang="en-US" sz="1300" dirty="0">
                <a:latin typeface="Helvetica Neue" panose="02000503000000020004" pitchFamily="2" charset="0"/>
                <a:ea typeface="Helvetica Neue" panose="02000503000000020004" pitchFamily="2" charset="0"/>
                <a:cs typeface="Helvetica Neue" panose="02000503000000020004" pitchFamily="2" charset="0"/>
              </a:rPr>
              <a:t>, 1 day, and 2 days are shown. As the total time increases, displacement rate shifts to the left as expected.</a:t>
            </a:r>
          </a:p>
          <a:p>
            <a:pPr marL="342900" indent="-342900">
              <a:buAutoNum type="arabicPeriod"/>
            </a:pPr>
            <a:r>
              <a:rPr lang="en-US" sz="1300" dirty="0">
                <a:latin typeface="Helvetica Neue" panose="02000503000000020004" pitchFamily="2" charset="0"/>
                <a:ea typeface="Helvetica Neue" panose="02000503000000020004" pitchFamily="2" charset="0"/>
                <a:cs typeface="Helvetica Neue" panose="02000503000000020004" pitchFamily="2" charset="0"/>
              </a:rPr>
              <a:t>Using the 99</a:t>
            </a:r>
            <a:r>
              <a:rPr lang="en-US" sz="1300" baseline="30000" dirty="0">
                <a:latin typeface="Helvetica Neue" panose="02000503000000020004" pitchFamily="2" charset="0"/>
                <a:ea typeface="Helvetica Neue" panose="02000503000000020004" pitchFamily="2" charset="0"/>
                <a:cs typeface="Helvetica Neue" panose="02000503000000020004" pitchFamily="2" charset="0"/>
              </a:rPr>
              <a:t>th</a:t>
            </a:r>
            <a:r>
              <a:rPr lang="en-US" sz="1300" dirty="0">
                <a:latin typeface="Helvetica Neue" panose="02000503000000020004" pitchFamily="2" charset="0"/>
                <a:ea typeface="Helvetica Neue" panose="02000503000000020004" pitchFamily="2" charset="0"/>
                <a:cs typeface="Helvetica Neue" panose="02000503000000020004" pitchFamily="2" charset="0"/>
              </a:rPr>
              <a:t> percentile of the elapsed distance, we get a near linear function in a loglog plot of time vs distance. A slope of 2.7 km/</a:t>
            </a:r>
            <a:r>
              <a:rPr lang="en-US" sz="1300" dirty="0" err="1">
                <a:latin typeface="Helvetica Neue" panose="02000503000000020004" pitchFamily="2" charset="0"/>
                <a:ea typeface="Helvetica Neue" panose="02000503000000020004" pitchFamily="2" charset="0"/>
                <a:cs typeface="Helvetica Neue" panose="02000503000000020004" pitchFamily="2" charset="0"/>
              </a:rPr>
              <a:t>hr</a:t>
            </a:r>
            <a:r>
              <a:rPr lang="en-US" sz="1300" dirty="0">
                <a:latin typeface="Helvetica Neue" panose="02000503000000020004" pitchFamily="2" charset="0"/>
                <a:ea typeface="Helvetica Neue" panose="02000503000000020004" pitchFamily="2" charset="0"/>
                <a:cs typeface="Helvetica Neue" panose="02000503000000020004" pitchFamily="2" charset="0"/>
              </a:rPr>
              <a:t> fits the data well. This is equivalent to a drift speed of 75 cm/s. The 99</a:t>
            </a:r>
            <a:r>
              <a:rPr lang="en-US" sz="1300" baseline="30000" dirty="0">
                <a:latin typeface="Helvetica Neue" panose="02000503000000020004" pitchFamily="2" charset="0"/>
                <a:ea typeface="Helvetica Neue" panose="02000503000000020004" pitchFamily="2" charset="0"/>
                <a:cs typeface="Helvetica Neue" panose="02000503000000020004" pitchFamily="2" charset="0"/>
              </a:rPr>
              <a:t>th</a:t>
            </a:r>
            <a:r>
              <a:rPr lang="en-US" sz="1300" dirty="0">
                <a:latin typeface="Helvetica Neue" panose="02000503000000020004" pitchFamily="2" charset="0"/>
                <a:ea typeface="Helvetica Neue" panose="02000503000000020004" pitchFamily="2" charset="0"/>
                <a:cs typeface="Helvetica Neue" panose="02000503000000020004" pitchFamily="2" charset="0"/>
              </a:rPr>
              <a:t> percentile for 3-4 days is somewhat lower, so a curved function could be used if desired. </a:t>
            </a:r>
          </a:p>
          <a:p>
            <a:pPr marL="342900" indent="-342900">
              <a:buAutoNum type="arabicPeriod"/>
            </a:pPr>
            <a:r>
              <a:rPr lang="en-US" sz="1300" dirty="0">
                <a:latin typeface="Helvetica Neue" panose="02000503000000020004" pitchFamily="2" charset="0"/>
                <a:ea typeface="Helvetica Neue" panose="02000503000000020004" pitchFamily="2" charset="0"/>
                <a:cs typeface="Helvetica Neue" panose="02000503000000020004" pitchFamily="2" charset="0"/>
              </a:rPr>
              <a:t>Additional buoys are available; with a larger sample I can check for seasonal variability.</a:t>
            </a:r>
          </a:p>
        </p:txBody>
      </p:sp>
      <p:pic>
        <p:nvPicPr>
          <p:cNvPr id="4098" name="Picture 2">
            <a:extLst>
              <a:ext uri="{FF2B5EF4-FFF2-40B4-BE49-F238E27FC236}">
                <a16:creationId xmlns:a16="http://schemas.microsoft.com/office/drawing/2014/main" id="{F24D1229-DDE0-75D9-CC1E-F6C279773E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4184" y="179263"/>
            <a:ext cx="2941114" cy="294699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A41C3578-6BC4-7F8B-DE1C-5AFEA0F03B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3330" y="179263"/>
            <a:ext cx="2817908" cy="30518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graph of travel distance&#10;&#10;AI-generated content may be incorrect.">
            <a:extLst>
              <a:ext uri="{FF2B5EF4-FFF2-40B4-BE49-F238E27FC236}">
                <a16:creationId xmlns:a16="http://schemas.microsoft.com/office/drawing/2014/main" id="{5A94B4E8-B639-CEC3-2784-F27F6DABE0FC}"/>
              </a:ext>
            </a:extLst>
          </p:cNvPr>
          <p:cNvPicPr>
            <a:picLocks noChangeAspect="1"/>
          </p:cNvPicPr>
          <p:nvPr/>
        </p:nvPicPr>
        <p:blipFill>
          <a:blip r:embed="rId4"/>
          <a:stretch>
            <a:fillRect/>
          </a:stretch>
        </p:blipFill>
        <p:spPr>
          <a:xfrm>
            <a:off x="7344741" y="3319156"/>
            <a:ext cx="4743881" cy="3538844"/>
          </a:xfrm>
          <a:prstGeom prst="rect">
            <a:avLst/>
          </a:prstGeom>
        </p:spPr>
      </p:pic>
    </p:spTree>
    <p:extLst>
      <p:ext uri="{BB962C8B-B14F-4D97-AF65-F5344CB8AC3E}">
        <p14:creationId xmlns:p14="http://schemas.microsoft.com/office/powerpoint/2010/main" val="2065911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F0893-C6D1-2D05-E186-AABAA9AA43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A99C0E-5CF2-C760-E187-C35ACF2300B3}"/>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5.2 Tracking: Estimating best thresholds for the absolute difference ratios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5FEEB7-A7BC-7ACE-1823-691972A3F030}"/>
                  </a:ext>
                </a:extLst>
              </p:cNvPr>
              <p:cNvSpPr txBox="1">
                <a:spLocks/>
              </p:cNvSpPr>
              <p:nvPr/>
            </p:nvSpPr>
            <p:spPr>
              <a:xfrm>
                <a:off x="232560" y="681035"/>
                <a:ext cx="6240480" cy="599770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Definition of ADR</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400" dirty="0">
                    <a:latin typeface="Helvetica Neue" panose="02000503000000020004" pitchFamily="2" charset="0"/>
                    <a:ea typeface="Helvetica Neue" panose="02000503000000020004" pitchFamily="2" charset="0"/>
                    <a:cs typeface="Helvetica Neue" panose="02000503000000020004" pitchFamily="2" charset="0"/>
                  </a:rPr>
                  <a:t>For a measure </a:t>
                </a:r>
                <a:r>
                  <a:rPr lang="en-US" sz="1400" i="1" dirty="0">
                    <a:latin typeface="Helvetica Neue" panose="02000503000000020004" pitchFamily="2" charset="0"/>
                    <a:ea typeface="Helvetica Neue" panose="02000503000000020004" pitchFamily="2" charset="0"/>
                    <a:cs typeface="Helvetica Neue" panose="02000503000000020004" pitchFamily="2" charset="0"/>
                  </a:rPr>
                  <a:t>m</a:t>
                </a:r>
                <a:r>
                  <a:rPr lang="en-US" sz="1400" dirty="0">
                    <a:latin typeface="Helvetica Neue" panose="02000503000000020004" pitchFamily="2" charset="0"/>
                    <a:ea typeface="Helvetica Neue" panose="02000503000000020004" pitchFamily="2" charset="0"/>
                    <a:cs typeface="Helvetica Neue" panose="02000503000000020004" pitchFamily="2" charset="0"/>
                  </a:rPr>
                  <a:t> and a pair of floes </a:t>
                </a:r>
                <a:r>
                  <a:rPr lang="en-US" sz="1400" i="1" dirty="0">
                    <a:latin typeface="Helvetica Neue" panose="02000503000000020004" pitchFamily="2" charset="0"/>
                    <a:ea typeface="Helvetica Neue" panose="02000503000000020004" pitchFamily="2" charset="0"/>
                    <a:cs typeface="Helvetica Neue" panose="02000503000000020004" pitchFamily="2" charset="0"/>
                  </a:rPr>
                  <a:t>f, g</a:t>
                </a:r>
                <a:r>
                  <a:rPr lang="en-US" sz="1400" dirty="0">
                    <a:latin typeface="Helvetica Neue" panose="02000503000000020004" pitchFamily="2" charset="0"/>
                    <a:ea typeface="Helvetica Neue" panose="02000503000000020004" pitchFamily="2" charset="0"/>
                    <a:cs typeface="Helvetica Neue" panose="02000503000000020004" pitchFamily="2" charset="0"/>
                  </a:rPr>
                  <a:t>, we define a normalized distance</a:t>
                </a:r>
                <a:br>
                  <a:rPr lang="en-US" sz="1400" dirty="0">
                    <a:latin typeface="Helvetica Neue" panose="02000503000000020004" pitchFamily="2" charset="0"/>
                    <a:ea typeface="Helvetica Neue" panose="02000503000000020004" pitchFamily="2" charset="0"/>
                    <a:cs typeface="Helvetica Neue" panose="02000503000000020004" pitchFamily="2" charset="0"/>
                  </a:rPr>
                </a:br>
                <a:br>
                  <a:rPr lang="en-US" sz="1400" b="1" dirty="0">
                    <a:latin typeface="Helvetica Neue" panose="02000503000000020004" pitchFamily="2" charset="0"/>
                    <a:ea typeface="Helvetica Neue" panose="02000503000000020004" pitchFamily="2" charset="0"/>
                    <a:cs typeface="Helvetica Neue" panose="02000503000000020004" pitchFamily="2" charset="0"/>
                  </a:rPr>
                </a:b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𝑨𝑫</m:t>
                      </m:r>
                      <m:sSub>
                        <m:sSub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𝑹</m:t>
                          </m:r>
                        </m:e>
                        <m:sub>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sub>
                      </m:sSub>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 </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f>
                        <m:f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fPr>
                        <m:num>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𝟐</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num>
                        <m:den>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den>
                      </m:f>
                    </m:oMath>
                  </m:oMathPara>
                </a14:m>
                <a:br>
                  <a:rPr lang="en-US" sz="1400" b="1" dirty="0">
                    <a:latin typeface="Helvetica Neue" panose="02000503000000020004" pitchFamily="2" charset="0"/>
                    <a:ea typeface="Helvetica Neue" panose="02000503000000020004" pitchFamily="2" charset="0"/>
                    <a:cs typeface="Helvetica Neue" panose="02000503000000020004" pitchFamily="2" charset="0"/>
                  </a:rPr>
                </a:b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Defaults (Lopez-Acosta et al. 2019, may be different in MATLAB)</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br>
                  <a:rPr lang="en-US" sz="1400" b="1" dirty="0">
                    <a:latin typeface="Helvetica Neue" panose="02000503000000020004" pitchFamily="2" charset="0"/>
                    <a:ea typeface="Helvetica Neue" panose="02000503000000020004" pitchFamily="2" charset="0"/>
                    <a:cs typeface="Helvetica Neue" panose="02000503000000020004" pitchFamily="2" charset="0"/>
                  </a:rPr>
                </a:b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800" b="1" dirty="0">
                    <a:latin typeface="Helvetica Neue" panose="02000503000000020004" pitchFamily="2" charset="0"/>
                    <a:ea typeface="Helvetica Neue" panose="02000503000000020004" pitchFamily="2" charset="0"/>
                    <a:cs typeface="Helvetica Neue" panose="02000503000000020004" pitchFamily="2" charset="0"/>
                  </a:rPr>
                  <a:t>Experiments</a:t>
                </a:r>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under rotation</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200" dirty="0">
                    <a:latin typeface="Helvetica Neue" panose="02000503000000020004" pitchFamily="2" charset="0"/>
                    <a:ea typeface="Helvetica Neue" panose="02000503000000020004" pitchFamily="2" charset="0"/>
                    <a:cs typeface="Helvetica Neue" panose="02000503000000020004" pitchFamily="2" charset="0"/>
                  </a:rPr>
                  <a:t>Compute max(ADR(f, rotate(f)) across range -45 to 45 and range of floe sizes. </a:t>
                </a: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between images (matched pairs)</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200" dirty="0">
                    <a:latin typeface="Helvetica Neue" panose="02000503000000020004" pitchFamily="2" charset="0"/>
                    <a:ea typeface="Helvetica Neue" panose="02000503000000020004" pitchFamily="2" charset="0"/>
                    <a:cs typeface="Helvetica Neue" panose="02000503000000020004" pitchFamily="2" charset="0"/>
                  </a:rPr>
                  <a:t>Floes paired between </a:t>
                </a:r>
                <a:r>
                  <a:rPr lang="en-US" sz="1200" i="1" dirty="0">
                    <a:latin typeface="Helvetica Neue" panose="02000503000000020004" pitchFamily="2" charset="0"/>
                    <a:ea typeface="Helvetica Neue" panose="02000503000000020004" pitchFamily="2" charset="0"/>
                    <a:cs typeface="Helvetica Neue" panose="02000503000000020004" pitchFamily="2" charset="0"/>
                  </a:rPr>
                  <a:t>Aqua </a:t>
                </a:r>
                <a:r>
                  <a:rPr lang="en-US" sz="1200" dirty="0">
                    <a:latin typeface="Helvetica Neue" panose="02000503000000020004" pitchFamily="2" charset="0"/>
                    <a:ea typeface="Helvetica Neue" panose="02000503000000020004" pitchFamily="2" charset="0"/>
                    <a:cs typeface="Helvetica Neue" panose="02000503000000020004" pitchFamily="2" charset="0"/>
                  </a:rPr>
                  <a:t>and </a:t>
                </a:r>
                <a:r>
                  <a:rPr lang="en-US" sz="1200" i="1" dirty="0">
                    <a:latin typeface="Helvetica Neue" panose="02000503000000020004" pitchFamily="2" charset="0"/>
                    <a:ea typeface="Helvetica Neue" panose="02000503000000020004" pitchFamily="2" charset="0"/>
                    <a:cs typeface="Helvetica Neue" panose="02000503000000020004" pitchFamily="2" charset="0"/>
                  </a:rPr>
                  <a:t>Terra</a:t>
                </a:r>
                <a:r>
                  <a:rPr lang="en-US" sz="1200" dirty="0">
                    <a:latin typeface="Helvetica Neue" panose="02000503000000020004" pitchFamily="2" charset="0"/>
                    <a:ea typeface="Helvetica Neue" panose="02000503000000020004" pitchFamily="2" charset="0"/>
                    <a:cs typeface="Helvetica Neue" panose="02000503000000020004" pitchFamily="2" charset="0"/>
                  </a:rPr>
                  <a:t> images from the same day based on overlap fraction; all pairs manually validated. </a:t>
                </a: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between unmatched pairs</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200" dirty="0">
                    <a:latin typeface="Helvetica Neue" panose="02000503000000020004" pitchFamily="2" charset="0"/>
                    <a:ea typeface="Helvetica Neue" panose="02000503000000020004" pitchFamily="2" charset="0"/>
                    <a:cs typeface="Helvetica Neue" panose="02000503000000020004" pitchFamily="2" charset="0"/>
                  </a:rPr>
                  <a:t>Randomly pair floes from within the same log- spaced area bin</a:t>
                </a:r>
              </a:p>
            </p:txBody>
          </p:sp>
        </mc:Choice>
        <mc:Fallback xmlns="">
          <p:sp>
            <p:nvSpPr>
              <p:cNvPr id="3" name="Content Placeholder 2">
                <a:extLst>
                  <a:ext uri="{FF2B5EF4-FFF2-40B4-BE49-F238E27FC236}">
                    <a16:creationId xmlns:a16="http://schemas.microsoft.com/office/drawing/2014/main" id="{695FEEB7-A7BC-7ACE-1823-691972A3F030}"/>
                  </a:ext>
                </a:extLst>
              </p:cNvPr>
              <p:cNvSpPr txBox="1">
                <a:spLocks noRot="1" noChangeAspect="1" noMove="1" noResize="1" noEditPoints="1" noAdjustHandles="1" noChangeArrowheads="1" noChangeShapeType="1" noTextEdit="1"/>
              </p:cNvSpPr>
              <p:nvPr/>
            </p:nvSpPr>
            <p:spPr>
              <a:xfrm>
                <a:off x="232560" y="681035"/>
                <a:ext cx="6240480" cy="5997701"/>
              </a:xfrm>
              <a:prstGeom prst="rect">
                <a:avLst/>
              </a:prstGeom>
              <a:blipFill>
                <a:blip r:embed="rId3"/>
                <a:stretch>
                  <a:fillRect l="-813" t="-633"/>
                </a:stretch>
              </a:blipFill>
            </p:spPr>
            <p:txBody>
              <a:bodyPr/>
              <a:lstStyle/>
              <a:p>
                <a:r>
                  <a:rPr lang="en-US">
                    <a:noFill/>
                  </a:rPr>
                  <a:t> </a:t>
                </a:r>
              </a:p>
            </p:txBody>
          </p:sp>
        </mc:Fallback>
      </mc:AlternateContent>
      <p:graphicFrame>
        <p:nvGraphicFramePr>
          <p:cNvPr id="8" name="Table 7">
            <a:extLst>
              <a:ext uri="{FF2B5EF4-FFF2-40B4-BE49-F238E27FC236}">
                <a16:creationId xmlns:a16="http://schemas.microsoft.com/office/drawing/2014/main" id="{163EE48C-FEFB-BC77-633F-B66DD9A44CDB}"/>
              </a:ext>
            </a:extLst>
          </p:cNvPr>
          <p:cNvGraphicFramePr>
            <a:graphicFrameLocks noGrp="1"/>
          </p:cNvGraphicFramePr>
          <p:nvPr>
            <p:extLst>
              <p:ext uri="{D42A27DB-BD31-4B8C-83A1-F6EECF244321}">
                <p14:modId xmlns:p14="http://schemas.microsoft.com/office/powerpoint/2010/main" val="3334118666"/>
              </p:ext>
            </p:extLst>
          </p:nvPr>
        </p:nvGraphicFramePr>
        <p:xfrm>
          <a:off x="233210" y="2129770"/>
          <a:ext cx="5988687" cy="1097280"/>
        </p:xfrm>
        <a:graphic>
          <a:graphicData uri="http://schemas.openxmlformats.org/drawingml/2006/table">
            <a:tbl>
              <a:tblPr firstRow="1" bandRow="1">
                <a:tableStyleId>{5C22544A-7EE6-4342-B048-85BDC9FD1C3A}</a:tableStyleId>
              </a:tblPr>
              <a:tblGrid>
                <a:gridCol w="1836103">
                  <a:extLst>
                    <a:ext uri="{9D8B030D-6E8A-4147-A177-3AD203B41FA5}">
                      <a16:colId xmlns:a16="http://schemas.microsoft.com/office/drawing/2014/main" val="2032842026"/>
                    </a:ext>
                  </a:extLst>
                </a:gridCol>
                <a:gridCol w="494030">
                  <a:extLst>
                    <a:ext uri="{9D8B030D-6E8A-4147-A177-3AD203B41FA5}">
                      <a16:colId xmlns:a16="http://schemas.microsoft.com/office/drawing/2014/main" val="2891036318"/>
                    </a:ext>
                  </a:extLst>
                </a:gridCol>
                <a:gridCol w="981393">
                  <a:extLst>
                    <a:ext uri="{9D8B030D-6E8A-4147-A177-3AD203B41FA5}">
                      <a16:colId xmlns:a16="http://schemas.microsoft.com/office/drawing/2014/main" val="2952642051"/>
                    </a:ext>
                  </a:extLst>
                </a:gridCol>
                <a:gridCol w="1336993">
                  <a:extLst>
                    <a:ext uri="{9D8B030D-6E8A-4147-A177-3AD203B41FA5}">
                      <a16:colId xmlns:a16="http://schemas.microsoft.com/office/drawing/2014/main" val="361761750"/>
                    </a:ext>
                  </a:extLst>
                </a:gridCol>
                <a:gridCol w="1340168">
                  <a:extLst>
                    <a:ext uri="{9D8B030D-6E8A-4147-A177-3AD203B41FA5}">
                      <a16:colId xmlns:a16="http://schemas.microsoft.com/office/drawing/2014/main" val="651918983"/>
                    </a:ext>
                  </a:extLst>
                </a:gridCol>
              </a:tblGrid>
              <a:tr h="182587">
                <a:tc>
                  <a:txBody>
                    <a:bodyPr/>
                    <a:lstStyle/>
                    <a:p>
                      <a:r>
                        <a:rPr lang="en-US" sz="1100" b="0" i="0" baseline="0" dirty="0">
                          <a:solidFill>
                            <a:schemeClr val="tx1"/>
                          </a:solidFill>
                          <a:latin typeface="Helvetica Neue Light" panose="02000403000000020004" pitchFamily="2" charset="0"/>
                          <a:ea typeface="Helvetica Neue Light" panose="02000403000000020004" pitchFamily="2" charset="0"/>
                        </a:rPr>
                        <a:t>Floe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Convex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Major Axis 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Minor Axis 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2235104"/>
                  </a:ext>
                </a:extLst>
              </a:tr>
              <a:tr h="2987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Helvetica Neue Light" panose="02000403000000020004" pitchFamily="2" charset="0"/>
                          <a:ea typeface="Helvetica Neue Light" panose="02000403000000020004" pitchFamily="2" charset="0"/>
                        </a:rPr>
                        <a:t>Area &lt; 1200 px</a:t>
                      </a:r>
                      <a:r>
                        <a:rPr lang="en-US" sz="1100" b="0" i="0" baseline="30000" dirty="0">
                          <a:solidFill>
                            <a:schemeClr val="tx1"/>
                          </a:solidFill>
                          <a:latin typeface="Helvetica Neue Light" panose="02000403000000020004" pitchFamily="2" charset="0"/>
                          <a:ea typeface="Helvetica Neue Light" panose="02000403000000020004" pitchFamily="2" charset="0"/>
                        </a:rPr>
                        <a:t>2</a:t>
                      </a:r>
                    </a:p>
                    <a:p>
                      <a:endParaRPr lang="en-US" sz="1050" b="0" i="0" dirty="0">
                        <a:latin typeface="Helvetica Neue Light" panose="02000403000000020004" pitchFamily="2" charset="0"/>
                        <a:ea typeface="Helvetica Neue Light" panose="020004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latin typeface="Helvetica Neue Light" panose="02000403000000020004" pitchFamily="2" charset="0"/>
                          <a:ea typeface="Helvetica Neue Light" panose="02000403000000020004" pitchFamily="2" charset="0"/>
                        </a:rPr>
                        <a:t>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4578644"/>
                  </a:ext>
                </a:extLst>
              </a:tr>
              <a:tr h="3332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Helvetica Neue Light" panose="02000403000000020004" pitchFamily="2" charset="0"/>
                          <a:ea typeface="Helvetica Neue Light" panose="02000403000000020004" pitchFamily="2" charset="0"/>
                        </a:rPr>
                        <a:t>Area &gt; 1200 px</a:t>
                      </a:r>
                      <a:r>
                        <a:rPr lang="en-US" sz="1100" b="0" i="0" baseline="30000" dirty="0">
                          <a:solidFill>
                            <a:schemeClr val="tx1"/>
                          </a:solidFill>
                          <a:latin typeface="Helvetica Neue Light" panose="02000403000000020004" pitchFamily="2" charset="0"/>
                          <a:ea typeface="Helvetica Neue Light" panose="02000403000000020004" pitchFamily="2" charset="0"/>
                        </a:rPr>
                        <a:t>2</a:t>
                      </a:r>
                    </a:p>
                    <a:p>
                      <a:endParaRPr lang="en-US" sz="1050" b="0" i="0" dirty="0">
                        <a:latin typeface="Helvetica Neue Light" panose="02000403000000020004" pitchFamily="2" charset="0"/>
                        <a:ea typeface="Helvetica Neue Light" panose="020004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latin typeface="Helvetica Neue Light" panose="02000403000000020004" pitchFamily="2" charset="0"/>
                          <a:ea typeface="Helvetica Neue Light" panose="02000403000000020004" pitchFamily="2" charset="0"/>
                        </a:rPr>
                        <a:t>0.28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6340558"/>
                  </a:ext>
                </a:extLst>
              </a:tr>
            </a:tbl>
          </a:graphicData>
        </a:graphic>
      </p:graphicFrame>
      <p:pic>
        <p:nvPicPr>
          <p:cNvPr id="5" name="Picture 4" descr="A collage of images of different types of land&#10;&#10;AI-generated content may be incorrect.">
            <a:extLst>
              <a:ext uri="{FF2B5EF4-FFF2-40B4-BE49-F238E27FC236}">
                <a16:creationId xmlns:a16="http://schemas.microsoft.com/office/drawing/2014/main" id="{CBE0E9C5-9C15-00F0-50BB-0350BB92E211}"/>
              </a:ext>
            </a:extLst>
          </p:cNvPr>
          <p:cNvPicPr>
            <a:picLocks noChangeAspect="1"/>
          </p:cNvPicPr>
          <p:nvPr/>
        </p:nvPicPr>
        <p:blipFill>
          <a:blip r:embed="rId4"/>
          <a:stretch>
            <a:fillRect/>
          </a:stretch>
        </p:blipFill>
        <p:spPr>
          <a:xfrm>
            <a:off x="6473040" y="660793"/>
            <a:ext cx="5581404" cy="4352557"/>
          </a:xfrm>
          <a:prstGeom prst="rect">
            <a:avLst/>
          </a:prstGeom>
        </p:spPr>
      </p:pic>
      <p:sp>
        <p:nvSpPr>
          <p:cNvPr id="7" name="TextBox 6">
            <a:extLst>
              <a:ext uri="{FF2B5EF4-FFF2-40B4-BE49-F238E27FC236}">
                <a16:creationId xmlns:a16="http://schemas.microsoft.com/office/drawing/2014/main" id="{F8AD41DE-07D5-5B2A-E3D1-640089D07251}"/>
              </a:ext>
            </a:extLst>
          </p:cNvPr>
          <p:cNvSpPr txBox="1"/>
          <p:nvPr/>
        </p:nvSpPr>
        <p:spPr>
          <a:xfrm>
            <a:off x="6568044" y="5063993"/>
            <a:ext cx="5486400" cy="707886"/>
          </a:xfrm>
          <a:prstGeom prst="rect">
            <a:avLst/>
          </a:prstGeom>
          <a:noFill/>
        </p:spPr>
        <p:txBody>
          <a:bodyPr wrap="square" rtlCol="0">
            <a:spAutoFit/>
          </a:bodyPr>
          <a:lstStyle/>
          <a:p>
            <a:pPr algn="just"/>
            <a:r>
              <a:rPr lang="en-US" sz="1000" i="1" dirty="0">
                <a:latin typeface="Helvetica Neue Thin" panose="020B0403020202020204" pitchFamily="34" charset="0"/>
                <a:ea typeface="Helvetica Neue Thin" panose="020B0403020202020204" pitchFamily="34" charset="0"/>
              </a:rPr>
              <a:t>In images with low drift speeds, overlaying the manual labels from Aqua and Terra images shows clear overlaps that can be used to pair objects. Variation in shapes can inform us about the uncertainty in the floe shapes in a “best case” segmentation outcome, where the shape accuracy depends on lighting, atmospheric optical depth / cloud cover, and ice compactness.</a:t>
            </a:r>
          </a:p>
        </p:txBody>
      </p:sp>
      <p:pic>
        <p:nvPicPr>
          <p:cNvPr id="1026" name="Picture 2" descr="Image">
            <a:extLst>
              <a:ext uri="{FF2B5EF4-FFF2-40B4-BE49-F238E27FC236}">
                <a16:creationId xmlns:a16="http://schemas.microsoft.com/office/drawing/2014/main" id="{61DF875B-0FC8-6EC7-5C25-7DFAF0704E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504" y="5562520"/>
            <a:ext cx="3319096" cy="110636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6C6FE48-FCD5-4121-8D03-24E4E6D14FD0}"/>
              </a:ext>
            </a:extLst>
          </p:cNvPr>
          <p:cNvSpPr txBox="1"/>
          <p:nvPr/>
        </p:nvSpPr>
        <p:spPr>
          <a:xfrm>
            <a:off x="3657600" y="6437440"/>
            <a:ext cx="5486400" cy="246221"/>
          </a:xfrm>
          <a:prstGeom prst="rect">
            <a:avLst/>
          </a:prstGeom>
          <a:noFill/>
        </p:spPr>
        <p:txBody>
          <a:bodyPr wrap="square" rtlCol="0">
            <a:spAutoFit/>
          </a:bodyPr>
          <a:lstStyle/>
          <a:p>
            <a:pPr algn="just"/>
            <a:r>
              <a:rPr lang="en-US" sz="1000" i="1" dirty="0">
                <a:latin typeface="Helvetica Neue Thin" panose="020B0403020202020204" pitchFamily="34" charset="0"/>
                <a:ea typeface="Helvetica Neue Thin" panose="020B0403020202020204" pitchFamily="34" charset="0"/>
              </a:rPr>
              <a:t>Example of manually rotating floe</a:t>
            </a:r>
          </a:p>
        </p:txBody>
      </p:sp>
    </p:spTree>
    <p:extLst>
      <p:ext uri="{BB962C8B-B14F-4D97-AF65-F5344CB8AC3E}">
        <p14:creationId xmlns:p14="http://schemas.microsoft.com/office/powerpoint/2010/main" val="285825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64E71-CF57-258B-123B-26C8D16873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00FF94-350A-1E57-75E6-29FD33E9B70A}"/>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5.2 Tracking: Estimating best thresholds for the absolute difference ratios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8E493A-EA0F-C842-2CA5-3EE175DF2AB4}"/>
                  </a:ext>
                </a:extLst>
              </p:cNvPr>
              <p:cNvSpPr txBox="1">
                <a:spLocks/>
              </p:cNvSpPr>
              <p:nvPr/>
            </p:nvSpPr>
            <p:spPr>
              <a:xfrm>
                <a:off x="232560" y="681035"/>
                <a:ext cx="6240480" cy="599770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Definition of ADR</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400" dirty="0">
                    <a:latin typeface="Helvetica Neue" panose="02000503000000020004" pitchFamily="2" charset="0"/>
                    <a:ea typeface="Helvetica Neue" panose="02000503000000020004" pitchFamily="2" charset="0"/>
                    <a:cs typeface="Helvetica Neue" panose="02000503000000020004" pitchFamily="2" charset="0"/>
                  </a:rPr>
                  <a:t>For a measure </a:t>
                </a:r>
                <a:r>
                  <a:rPr lang="en-US" sz="1400" i="1" dirty="0">
                    <a:latin typeface="Helvetica Neue" panose="02000503000000020004" pitchFamily="2" charset="0"/>
                    <a:ea typeface="Helvetica Neue" panose="02000503000000020004" pitchFamily="2" charset="0"/>
                    <a:cs typeface="Helvetica Neue" panose="02000503000000020004" pitchFamily="2" charset="0"/>
                  </a:rPr>
                  <a:t>m</a:t>
                </a:r>
                <a:r>
                  <a:rPr lang="en-US" sz="1400" dirty="0">
                    <a:latin typeface="Helvetica Neue" panose="02000503000000020004" pitchFamily="2" charset="0"/>
                    <a:ea typeface="Helvetica Neue" panose="02000503000000020004" pitchFamily="2" charset="0"/>
                    <a:cs typeface="Helvetica Neue" panose="02000503000000020004" pitchFamily="2" charset="0"/>
                  </a:rPr>
                  <a:t> and a pair of floes </a:t>
                </a:r>
                <a:r>
                  <a:rPr lang="en-US" sz="1400" i="1" dirty="0">
                    <a:latin typeface="Helvetica Neue" panose="02000503000000020004" pitchFamily="2" charset="0"/>
                    <a:ea typeface="Helvetica Neue" panose="02000503000000020004" pitchFamily="2" charset="0"/>
                    <a:cs typeface="Helvetica Neue" panose="02000503000000020004" pitchFamily="2" charset="0"/>
                  </a:rPr>
                  <a:t>f, g</a:t>
                </a:r>
                <a:r>
                  <a:rPr lang="en-US" sz="1400" dirty="0">
                    <a:latin typeface="Helvetica Neue" panose="02000503000000020004" pitchFamily="2" charset="0"/>
                    <a:ea typeface="Helvetica Neue" panose="02000503000000020004" pitchFamily="2" charset="0"/>
                    <a:cs typeface="Helvetica Neue" panose="02000503000000020004" pitchFamily="2" charset="0"/>
                  </a:rPr>
                  <a:t>, we define a normalized distance</a:t>
                </a:r>
                <a:br>
                  <a:rPr lang="en-US" sz="1400" dirty="0">
                    <a:latin typeface="Helvetica Neue" panose="02000503000000020004" pitchFamily="2" charset="0"/>
                    <a:ea typeface="Helvetica Neue" panose="02000503000000020004" pitchFamily="2" charset="0"/>
                    <a:cs typeface="Helvetica Neue" panose="02000503000000020004" pitchFamily="2" charset="0"/>
                  </a:rPr>
                </a:br>
                <a:br>
                  <a:rPr lang="en-US" sz="1400" b="1" dirty="0">
                    <a:latin typeface="Helvetica Neue" panose="02000503000000020004" pitchFamily="2" charset="0"/>
                    <a:ea typeface="Helvetica Neue" panose="02000503000000020004" pitchFamily="2" charset="0"/>
                    <a:cs typeface="Helvetica Neue" panose="02000503000000020004" pitchFamily="2" charset="0"/>
                  </a:rPr>
                </a:b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𝑨𝑫</m:t>
                      </m:r>
                      <m:sSub>
                        <m:sSub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𝑹</m:t>
                          </m:r>
                        </m:e>
                        <m:sub>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sub>
                      </m:sSub>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 </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f>
                        <m:f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fPr>
                        <m:num>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𝟐</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num>
                        <m:den>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den>
                      </m:f>
                    </m:oMath>
                  </m:oMathPara>
                </a14:m>
                <a:br>
                  <a:rPr lang="en-US" sz="1400" b="1" dirty="0">
                    <a:latin typeface="Helvetica Neue" panose="02000503000000020004" pitchFamily="2" charset="0"/>
                    <a:ea typeface="Helvetica Neue" panose="02000503000000020004" pitchFamily="2" charset="0"/>
                    <a:cs typeface="Helvetica Neue" panose="02000503000000020004" pitchFamily="2" charset="0"/>
                  </a:rPr>
                </a:b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Defaults (Lopez-Acosta et al. 2019, may be different in MATLAB)</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br>
                  <a:rPr lang="en-US" sz="1400" b="1" dirty="0">
                    <a:latin typeface="Helvetica Neue" panose="02000503000000020004" pitchFamily="2" charset="0"/>
                    <a:ea typeface="Helvetica Neue" panose="02000503000000020004" pitchFamily="2" charset="0"/>
                    <a:cs typeface="Helvetica Neue" panose="02000503000000020004" pitchFamily="2" charset="0"/>
                  </a:rPr>
                </a:b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800" b="1" dirty="0">
                    <a:latin typeface="Helvetica Neue" panose="02000503000000020004" pitchFamily="2" charset="0"/>
                    <a:ea typeface="Helvetica Neue" panose="02000503000000020004" pitchFamily="2" charset="0"/>
                    <a:cs typeface="Helvetica Neue" panose="02000503000000020004" pitchFamily="2" charset="0"/>
                  </a:rPr>
                  <a:t>Experiments</a:t>
                </a:r>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under rotation</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200" dirty="0">
                    <a:latin typeface="Helvetica Neue" panose="02000503000000020004" pitchFamily="2" charset="0"/>
                    <a:ea typeface="Helvetica Neue" panose="02000503000000020004" pitchFamily="2" charset="0"/>
                    <a:cs typeface="Helvetica Neue" panose="02000503000000020004" pitchFamily="2" charset="0"/>
                  </a:rPr>
                  <a:t>Compute max(ADR(f, rotate(f)) across range of angles and range of floe sizes. All n= 1,976 floes larger than 50 </a:t>
                </a:r>
                <a:r>
                  <a:rPr lang="en-US" sz="1200" dirty="0" err="1">
                    <a:latin typeface="Helvetica Neue" panose="02000503000000020004" pitchFamily="2" charset="0"/>
                    <a:ea typeface="Helvetica Neue" panose="02000503000000020004" pitchFamily="2" charset="0"/>
                    <a:cs typeface="Helvetica Neue" panose="02000503000000020004" pitchFamily="2" charset="0"/>
                  </a:rPr>
                  <a:t>px</a:t>
                </a:r>
                <a:r>
                  <a:rPr lang="en-US" sz="1200" dirty="0">
                    <a:latin typeface="Helvetica Neue" panose="02000503000000020004" pitchFamily="2" charset="0"/>
                    <a:ea typeface="Helvetica Neue" panose="02000503000000020004" pitchFamily="2" charset="0"/>
                    <a:cs typeface="Helvetica Neue" panose="02000503000000020004" pitchFamily="2" charset="0"/>
                  </a:rPr>
                  <a:t>, from 74 labeled images (</a:t>
                </a:r>
                <a:r>
                  <a:rPr lang="en-US" sz="1200" i="1" dirty="0">
                    <a:latin typeface="Helvetica Neue" panose="02000503000000020004" pitchFamily="2" charset="0"/>
                    <a:ea typeface="Helvetica Neue" panose="02000503000000020004" pitchFamily="2" charset="0"/>
                    <a:cs typeface="Helvetica Neue" panose="02000503000000020004" pitchFamily="2" charset="0"/>
                  </a:rPr>
                  <a:t>Aqua</a:t>
                </a:r>
                <a:r>
                  <a:rPr lang="en-US" sz="1200" dirty="0">
                    <a:latin typeface="Helvetica Neue" panose="02000503000000020004" pitchFamily="2" charset="0"/>
                    <a:ea typeface="Helvetica Neue" panose="02000503000000020004" pitchFamily="2" charset="0"/>
                    <a:cs typeface="Helvetica Neue" panose="02000503000000020004" pitchFamily="2" charset="0"/>
                  </a:rPr>
                  <a:t> only to avoid duplicates). Angles: -45 to 45, step size 3. Log-spaced bins. Only bins with at least 20 floes shown. Bins up to area 649 all have n &gt; 100. Finding: Strong dependence on area, uncertainty decreases with increasing floe size. Convex area uncertainty clearly highest.</a:t>
                </a: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between images (matched pairs)</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200" dirty="0">
                    <a:latin typeface="Helvetica Neue" panose="02000503000000020004" pitchFamily="2" charset="0"/>
                    <a:ea typeface="Helvetica Neue" panose="02000503000000020004" pitchFamily="2" charset="0"/>
                    <a:cs typeface="Helvetica Neue" panose="02000503000000020004" pitchFamily="2" charset="0"/>
                  </a:rPr>
                  <a:t>Floes paired between </a:t>
                </a:r>
                <a:r>
                  <a:rPr lang="en-US" sz="1200" i="1" dirty="0">
                    <a:latin typeface="Helvetica Neue" panose="02000503000000020004" pitchFamily="2" charset="0"/>
                    <a:ea typeface="Helvetica Neue" panose="02000503000000020004" pitchFamily="2" charset="0"/>
                    <a:cs typeface="Helvetica Neue" panose="02000503000000020004" pitchFamily="2" charset="0"/>
                  </a:rPr>
                  <a:t>Aqua </a:t>
                </a:r>
                <a:r>
                  <a:rPr lang="en-US" sz="1200" dirty="0">
                    <a:latin typeface="Helvetica Neue" panose="02000503000000020004" pitchFamily="2" charset="0"/>
                    <a:ea typeface="Helvetica Neue" panose="02000503000000020004" pitchFamily="2" charset="0"/>
                    <a:cs typeface="Helvetica Neue" panose="02000503000000020004" pitchFamily="2" charset="0"/>
                  </a:rPr>
                  <a:t>and </a:t>
                </a:r>
                <a:r>
                  <a:rPr lang="en-US" sz="1200" i="1" dirty="0">
                    <a:latin typeface="Helvetica Neue" panose="02000503000000020004" pitchFamily="2" charset="0"/>
                    <a:ea typeface="Helvetica Neue" panose="02000503000000020004" pitchFamily="2" charset="0"/>
                    <a:cs typeface="Helvetica Neue" panose="02000503000000020004" pitchFamily="2" charset="0"/>
                  </a:rPr>
                  <a:t>Terra</a:t>
                </a:r>
                <a:r>
                  <a:rPr lang="en-US" sz="1200" dirty="0">
                    <a:latin typeface="Helvetica Neue" panose="02000503000000020004" pitchFamily="2" charset="0"/>
                    <a:ea typeface="Helvetica Neue" panose="02000503000000020004" pitchFamily="2" charset="0"/>
                    <a:cs typeface="Helvetica Neue" panose="02000503000000020004" pitchFamily="2" charset="0"/>
                  </a:rPr>
                  <a:t> images from the same day based on overlap fraction; all pairs manually validated. Total floe pairs n=1,113. Bins up to area 456 have n &gt; 100; final two bins have n &lt; 20. Much larger uncertainty than from rotation. Less difference between measures. Potential drop-off in uncertainty for large floes (area &gt; 1000 px</a:t>
                </a:r>
                <a:r>
                  <a:rPr lang="en-US" sz="1200" baseline="30000" dirty="0">
                    <a:latin typeface="Helvetica Neue" panose="02000503000000020004" pitchFamily="2" charset="0"/>
                    <a:ea typeface="Helvetica Neue" panose="02000503000000020004" pitchFamily="2" charset="0"/>
                    <a:cs typeface="Helvetica Neue" panose="02000503000000020004" pitchFamily="2" charset="0"/>
                  </a:rPr>
                  <a:t>2</a:t>
                </a:r>
                <a:r>
                  <a:rPr lang="en-US" sz="1200" dirty="0">
                    <a:latin typeface="Helvetica Neue" panose="02000503000000020004" pitchFamily="2" charset="0"/>
                    <a:ea typeface="Helvetica Neue" panose="02000503000000020004" pitchFamily="2" charset="0"/>
                    <a:cs typeface="Helvetica Neue" panose="02000503000000020004" pitchFamily="2" charset="0"/>
                  </a:rPr>
                  <a:t>); tentative due to small sample size. Also note potential distinction between ~200 and 300 px</a:t>
                </a:r>
                <a:r>
                  <a:rPr lang="en-US" sz="1200" baseline="30000" dirty="0">
                    <a:latin typeface="Helvetica Neue" panose="02000503000000020004" pitchFamily="2" charset="0"/>
                    <a:ea typeface="Helvetica Neue" panose="02000503000000020004" pitchFamily="2" charset="0"/>
                    <a:cs typeface="Helvetica Neue" panose="02000503000000020004" pitchFamily="2" charset="0"/>
                  </a:rPr>
                  <a:t>2</a:t>
                </a:r>
                <a:r>
                  <a:rPr lang="en-US" sz="1200" dirty="0">
                    <a:latin typeface="Helvetica Neue" panose="02000503000000020004" pitchFamily="2" charset="0"/>
                    <a:ea typeface="Helvetica Neue" panose="02000503000000020004" pitchFamily="2" charset="0"/>
                    <a:cs typeface="Helvetica Neue" panose="02000503000000020004" pitchFamily="2" charset="0"/>
                  </a:rPr>
                  <a:t>.</a:t>
                </a: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between unmatched pairs </a:t>
                </a:r>
                <a:r>
                  <a:rPr lang="en-US" sz="1400" dirty="0">
                    <a:latin typeface="Helvetica Neue" panose="02000503000000020004" pitchFamily="2" charset="0"/>
                    <a:ea typeface="Helvetica Neue" panose="02000503000000020004" pitchFamily="2" charset="0"/>
                    <a:cs typeface="Helvetica Neue" panose="02000503000000020004" pitchFamily="2" charset="0"/>
                  </a:rPr>
                  <a:t>(next slide)</a:t>
                </a: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3" name="Content Placeholder 2">
                <a:extLst>
                  <a:ext uri="{FF2B5EF4-FFF2-40B4-BE49-F238E27FC236}">
                    <a16:creationId xmlns:a16="http://schemas.microsoft.com/office/drawing/2014/main" id="{468E493A-EA0F-C842-2CA5-3EE175DF2AB4}"/>
                  </a:ext>
                </a:extLst>
              </p:cNvPr>
              <p:cNvSpPr txBox="1">
                <a:spLocks noRot="1" noChangeAspect="1" noMove="1" noResize="1" noEditPoints="1" noAdjustHandles="1" noChangeArrowheads="1" noChangeShapeType="1" noTextEdit="1"/>
              </p:cNvSpPr>
              <p:nvPr/>
            </p:nvSpPr>
            <p:spPr>
              <a:xfrm>
                <a:off x="232560" y="681035"/>
                <a:ext cx="6240480" cy="5997701"/>
              </a:xfrm>
              <a:prstGeom prst="rect">
                <a:avLst/>
              </a:prstGeom>
              <a:blipFill>
                <a:blip r:embed="rId3"/>
                <a:stretch>
                  <a:fillRect l="-813" t="-633" r="-610"/>
                </a:stretch>
              </a:blipFill>
            </p:spPr>
            <p:txBody>
              <a:bodyPr/>
              <a:lstStyle/>
              <a:p>
                <a:r>
                  <a:rPr lang="en-US">
                    <a:noFill/>
                  </a:rPr>
                  <a:t> </a:t>
                </a:r>
              </a:p>
            </p:txBody>
          </p:sp>
        </mc:Fallback>
      </mc:AlternateContent>
      <p:graphicFrame>
        <p:nvGraphicFramePr>
          <p:cNvPr id="8" name="Table 7">
            <a:extLst>
              <a:ext uri="{FF2B5EF4-FFF2-40B4-BE49-F238E27FC236}">
                <a16:creationId xmlns:a16="http://schemas.microsoft.com/office/drawing/2014/main" id="{4B4E8C5D-45C2-3181-A7F3-16E085C976C6}"/>
              </a:ext>
            </a:extLst>
          </p:cNvPr>
          <p:cNvGraphicFramePr>
            <a:graphicFrameLocks noGrp="1"/>
          </p:cNvGraphicFramePr>
          <p:nvPr/>
        </p:nvGraphicFramePr>
        <p:xfrm>
          <a:off x="233210" y="2129770"/>
          <a:ext cx="5988687" cy="1097280"/>
        </p:xfrm>
        <a:graphic>
          <a:graphicData uri="http://schemas.openxmlformats.org/drawingml/2006/table">
            <a:tbl>
              <a:tblPr firstRow="1" bandRow="1">
                <a:tableStyleId>{5C22544A-7EE6-4342-B048-85BDC9FD1C3A}</a:tableStyleId>
              </a:tblPr>
              <a:tblGrid>
                <a:gridCol w="1836103">
                  <a:extLst>
                    <a:ext uri="{9D8B030D-6E8A-4147-A177-3AD203B41FA5}">
                      <a16:colId xmlns:a16="http://schemas.microsoft.com/office/drawing/2014/main" val="2032842026"/>
                    </a:ext>
                  </a:extLst>
                </a:gridCol>
                <a:gridCol w="494030">
                  <a:extLst>
                    <a:ext uri="{9D8B030D-6E8A-4147-A177-3AD203B41FA5}">
                      <a16:colId xmlns:a16="http://schemas.microsoft.com/office/drawing/2014/main" val="2891036318"/>
                    </a:ext>
                  </a:extLst>
                </a:gridCol>
                <a:gridCol w="981393">
                  <a:extLst>
                    <a:ext uri="{9D8B030D-6E8A-4147-A177-3AD203B41FA5}">
                      <a16:colId xmlns:a16="http://schemas.microsoft.com/office/drawing/2014/main" val="2952642051"/>
                    </a:ext>
                  </a:extLst>
                </a:gridCol>
                <a:gridCol w="1336993">
                  <a:extLst>
                    <a:ext uri="{9D8B030D-6E8A-4147-A177-3AD203B41FA5}">
                      <a16:colId xmlns:a16="http://schemas.microsoft.com/office/drawing/2014/main" val="361761750"/>
                    </a:ext>
                  </a:extLst>
                </a:gridCol>
                <a:gridCol w="1340168">
                  <a:extLst>
                    <a:ext uri="{9D8B030D-6E8A-4147-A177-3AD203B41FA5}">
                      <a16:colId xmlns:a16="http://schemas.microsoft.com/office/drawing/2014/main" val="651918983"/>
                    </a:ext>
                  </a:extLst>
                </a:gridCol>
              </a:tblGrid>
              <a:tr h="182587">
                <a:tc>
                  <a:txBody>
                    <a:bodyPr/>
                    <a:lstStyle/>
                    <a:p>
                      <a:r>
                        <a:rPr lang="en-US" sz="1100" b="0" i="0" baseline="0" dirty="0">
                          <a:solidFill>
                            <a:schemeClr val="tx1"/>
                          </a:solidFill>
                          <a:latin typeface="Helvetica Neue Light" panose="02000403000000020004" pitchFamily="2" charset="0"/>
                          <a:ea typeface="Helvetica Neue Light" panose="02000403000000020004" pitchFamily="2" charset="0"/>
                        </a:rPr>
                        <a:t>Floe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Convex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Major Axis 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Minor Axis 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2235104"/>
                  </a:ext>
                </a:extLst>
              </a:tr>
              <a:tr h="2987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Helvetica Neue Light" panose="02000403000000020004" pitchFamily="2" charset="0"/>
                          <a:ea typeface="Helvetica Neue Light" panose="02000403000000020004" pitchFamily="2" charset="0"/>
                        </a:rPr>
                        <a:t>Area &lt; 1200 px</a:t>
                      </a:r>
                      <a:r>
                        <a:rPr lang="en-US" sz="1100" b="0" i="0" baseline="30000" dirty="0">
                          <a:solidFill>
                            <a:schemeClr val="tx1"/>
                          </a:solidFill>
                          <a:latin typeface="Helvetica Neue Light" panose="02000403000000020004" pitchFamily="2" charset="0"/>
                          <a:ea typeface="Helvetica Neue Light" panose="02000403000000020004" pitchFamily="2" charset="0"/>
                        </a:rPr>
                        <a:t>2</a:t>
                      </a:r>
                    </a:p>
                    <a:p>
                      <a:endParaRPr lang="en-US" sz="1050" b="0" i="0" dirty="0">
                        <a:latin typeface="Helvetica Neue Light" panose="02000403000000020004" pitchFamily="2" charset="0"/>
                        <a:ea typeface="Helvetica Neue Light" panose="020004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latin typeface="Helvetica Neue Light" panose="02000403000000020004" pitchFamily="2" charset="0"/>
                          <a:ea typeface="Helvetica Neue Light" panose="02000403000000020004" pitchFamily="2" charset="0"/>
                        </a:rPr>
                        <a:t>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4578644"/>
                  </a:ext>
                </a:extLst>
              </a:tr>
              <a:tr h="3332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Helvetica Neue Light" panose="02000403000000020004" pitchFamily="2" charset="0"/>
                          <a:ea typeface="Helvetica Neue Light" panose="02000403000000020004" pitchFamily="2" charset="0"/>
                        </a:rPr>
                        <a:t>Area &gt; 1200 px</a:t>
                      </a:r>
                      <a:r>
                        <a:rPr lang="en-US" sz="1100" b="0" i="0" baseline="30000" dirty="0">
                          <a:solidFill>
                            <a:schemeClr val="tx1"/>
                          </a:solidFill>
                          <a:latin typeface="Helvetica Neue Light" panose="02000403000000020004" pitchFamily="2" charset="0"/>
                          <a:ea typeface="Helvetica Neue Light" panose="02000403000000020004" pitchFamily="2" charset="0"/>
                        </a:rPr>
                        <a:t>2</a:t>
                      </a:r>
                    </a:p>
                    <a:p>
                      <a:endParaRPr lang="en-US" sz="1050" b="0" i="0" dirty="0">
                        <a:latin typeface="Helvetica Neue Light" panose="02000403000000020004" pitchFamily="2" charset="0"/>
                        <a:ea typeface="Helvetica Neue Light" panose="020004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latin typeface="Helvetica Neue Light" panose="02000403000000020004" pitchFamily="2" charset="0"/>
                          <a:ea typeface="Helvetica Neue Light" panose="02000403000000020004" pitchFamily="2" charset="0"/>
                        </a:rPr>
                        <a:t>0.28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6340558"/>
                  </a:ext>
                </a:extLst>
              </a:tr>
            </a:tbl>
          </a:graphicData>
        </a:graphic>
      </p:graphicFrame>
      <p:pic>
        <p:nvPicPr>
          <p:cNvPr id="12" name="Picture 11" descr="A graph of different colored and black bars&#10;&#10;AI-generated content may be incorrect.">
            <a:extLst>
              <a:ext uri="{FF2B5EF4-FFF2-40B4-BE49-F238E27FC236}">
                <a16:creationId xmlns:a16="http://schemas.microsoft.com/office/drawing/2014/main" id="{2FF5B48E-8450-236A-B8E4-406C09EE3A5D}"/>
              </a:ext>
            </a:extLst>
          </p:cNvPr>
          <p:cNvPicPr>
            <a:picLocks noChangeAspect="1"/>
          </p:cNvPicPr>
          <p:nvPr/>
        </p:nvPicPr>
        <p:blipFill>
          <a:blip r:embed="rId4"/>
          <a:stretch>
            <a:fillRect/>
          </a:stretch>
        </p:blipFill>
        <p:spPr>
          <a:xfrm>
            <a:off x="6803136" y="3251434"/>
            <a:ext cx="5229456" cy="2614728"/>
          </a:xfrm>
          <a:prstGeom prst="rect">
            <a:avLst/>
          </a:prstGeom>
        </p:spPr>
      </p:pic>
      <p:pic>
        <p:nvPicPr>
          <p:cNvPr id="14" name="Picture 13" descr="A graph of different colored boxes&#10;&#10;AI-generated content may be incorrect.">
            <a:extLst>
              <a:ext uri="{FF2B5EF4-FFF2-40B4-BE49-F238E27FC236}">
                <a16:creationId xmlns:a16="http://schemas.microsoft.com/office/drawing/2014/main" id="{6FE85F1C-0846-13EA-4817-8A5E33376132}"/>
              </a:ext>
            </a:extLst>
          </p:cNvPr>
          <p:cNvPicPr>
            <a:picLocks noChangeAspect="1"/>
          </p:cNvPicPr>
          <p:nvPr/>
        </p:nvPicPr>
        <p:blipFill>
          <a:blip r:embed="rId5"/>
          <a:stretch>
            <a:fillRect/>
          </a:stretch>
        </p:blipFill>
        <p:spPr>
          <a:xfrm>
            <a:off x="6803136" y="688648"/>
            <a:ext cx="5228806" cy="2614403"/>
          </a:xfrm>
          <a:prstGeom prst="rect">
            <a:avLst/>
          </a:prstGeom>
        </p:spPr>
      </p:pic>
      <p:sp>
        <p:nvSpPr>
          <p:cNvPr id="15" name="TextBox 14">
            <a:extLst>
              <a:ext uri="{FF2B5EF4-FFF2-40B4-BE49-F238E27FC236}">
                <a16:creationId xmlns:a16="http://schemas.microsoft.com/office/drawing/2014/main" id="{F0705265-3966-A3F8-EBC9-CFB841A46551}"/>
              </a:ext>
            </a:extLst>
          </p:cNvPr>
          <p:cNvSpPr txBox="1"/>
          <p:nvPr/>
        </p:nvSpPr>
        <p:spPr>
          <a:xfrm>
            <a:off x="6937248" y="5816962"/>
            <a:ext cx="5095344" cy="861774"/>
          </a:xfrm>
          <a:prstGeom prst="rect">
            <a:avLst/>
          </a:prstGeom>
          <a:noFill/>
        </p:spPr>
        <p:txBody>
          <a:bodyPr wrap="square" rtlCol="0">
            <a:spAutoFit/>
          </a:bodyPr>
          <a:lstStyle/>
          <a:p>
            <a:pPr algn="just"/>
            <a:r>
              <a:rPr lang="en-US" sz="1000" i="1" dirty="0">
                <a:latin typeface="Helvetica Neue Thin" panose="020B0403020202020204" pitchFamily="34" charset="0"/>
                <a:ea typeface="Helvetica Neue Thin" panose="020B0403020202020204" pitchFamily="34" charset="0"/>
              </a:rPr>
              <a:t>Bin boundaries are logarithmically spaced in area and are the same in each plot. Tick marks are labeled with the bin-mean area; hence small differences between top and bottom panels. Box-and-whiskers show the median (center line), 25-75 range (IQR, box width), and whiskers extend from the box to the most extreme data point within 1.5*IQR past the median.</a:t>
            </a:r>
          </a:p>
        </p:txBody>
      </p:sp>
    </p:spTree>
    <p:extLst>
      <p:ext uri="{BB962C8B-B14F-4D97-AF65-F5344CB8AC3E}">
        <p14:creationId xmlns:p14="http://schemas.microsoft.com/office/powerpoint/2010/main" val="979342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110C6-FA0F-998D-DD1D-C7EC5FC5C4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5FCB7A-48CF-9CE5-1BBB-CBFC21BDCFCA}"/>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5.2 Tracking: Estimating best thresholds for ADRs (cont’d)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B310C8-0400-C85B-8C8C-3D59DC522F62}"/>
                  </a:ext>
                </a:extLst>
              </p:cNvPr>
              <p:cNvSpPr txBox="1">
                <a:spLocks/>
              </p:cNvSpPr>
              <p:nvPr/>
            </p:nvSpPr>
            <p:spPr>
              <a:xfrm>
                <a:off x="232560" y="681035"/>
                <a:ext cx="6240480" cy="599770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Definition of ADR</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400" dirty="0">
                    <a:latin typeface="Helvetica Neue" panose="02000503000000020004" pitchFamily="2" charset="0"/>
                    <a:ea typeface="Helvetica Neue" panose="02000503000000020004" pitchFamily="2" charset="0"/>
                    <a:cs typeface="Helvetica Neue" panose="02000503000000020004" pitchFamily="2" charset="0"/>
                  </a:rPr>
                  <a:t>For a measure </a:t>
                </a:r>
                <a:r>
                  <a:rPr lang="en-US" sz="1400" i="1" dirty="0">
                    <a:latin typeface="Helvetica Neue" panose="02000503000000020004" pitchFamily="2" charset="0"/>
                    <a:ea typeface="Helvetica Neue" panose="02000503000000020004" pitchFamily="2" charset="0"/>
                    <a:cs typeface="Helvetica Neue" panose="02000503000000020004" pitchFamily="2" charset="0"/>
                  </a:rPr>
                  <a:t>m</a:t>
                </a:r>
                <a:r>
                  <a:rPr lang="en-US" sz="1400" dirty="0">
                    <a:latin typeface="Helvetica Neue" panose="02000503000000020004" pitchFamily="2" charset="0"/>
                    <a:ea typeface="Helvetica Neue" panose="02000503000000020004" pitchFamily="2" charset="0"/>
                    <a:cs typeface="Helvetica Neue" panose="02000503000000020004" pitchFamily="2" charset="0"/>
                  </a:rPr>
                  <a:t> and a pair of floes </a:t>
                </a:r>
                <a:r>
                  <a:rPr lang="en-US" sz="1400" i="1" dirty="0">
                    <a:latin typeface="Helvetica Neue" panose="02000503000000020004" pitchFamily="2" charset="0"/>
                    <a:ea typeface="Helvetica Neue" panose="02000503000000020004" pitchFamily="2" charset="0"/>
                    <a:cs typeface="Helvetica Neue" panose="02000503000000020004" pitchFamily="2" charset="0"/>
                  </a:rPr>
                  <a:t>f, g</a:t>
                </a:r>
                <a:r>
                  <a:rPr lang="en-US" sz="1400" dirty="0">
                    <a:latin typeface="Helvetica Neue" panose="02000503000000020004" pitchFamily="2" charset="0"/>
                    <a:ea typeface="Helvetica Neue" panose="02000503000000020004" pitchFamily="2" charset="0"/>
                    <a:cs typeface="Helvetica Neue" panose="02000503000000020004" pitchFamily="2" charset="0"/>
                  </a:rPr>
                  <a:t>, we define a normalized distance </a:t>
                </a:r>
                <a:br>
                  <a:rPr lang="en-US" sz="1400" dirty="0">
                    <a:latin typeface="Helvetica Neue" panose="02000503000000020004" pitchFamily="2" charset="0"/>
                    <a:ea typeface="Helvetica Neue" panose="02000503000000020004" pitchFamily="2" charset="0"/>
                    <a:cs typeface="Helvetica Neue" panose="02000503000000020004" pitchFamily="2" charset="0"/>
                  </a:rPr>
                </a:br>
                <a:br>
                  <a:rPr lang="en-US" sz="1400" b="1" dirty="0">
                    <a:latin typeface="Helvetica Neue" panose="02000503000000020004" pitchFamily="2" charset="0"/>
                    <a:ea typeface="Helvetica Neue" panose="02000503000000020004" pitchFamily="2" charset="0"/>
                    <a:cs typeface="Helvetica Neue" panose="02000503000000020004" pitchFamily="2" charset="0"/>
                  </a:rPr>
                </a:b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𝑨𝑫</m:t>
                      </m:r>
                      <m:sSub>
                        <m:sSub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𝑹</m:t>
                          </m:r>
                        </m:e>
                        <m:sub>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sub>
                      </m:sSub>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 </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f>
                        <m:f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fPr>
                        <m:num>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𝟐</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num>
                        <m:den>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den>
                      </m:f>
                    </m:oMath>
                  </m:oMathPara>
                </a14:m>
                <a:br>
                  <a:rPr lang="en-US" sz="1400" b="1" dirty="0">
                    <a:latin typeface="Helvetica Neue" panose="02000503000000020004" pitchFamily="2" charset="0"/>
                    <a:ea typeface="Helvetica Neue" panose="02000503000000020004" pitchFamily="2" charset="0"/>
                    <a:cs typeface="Helvetica Neue" panose="02000503000000020004" pitchFamily="2" charset="0"/>
                  </a:rPr>
                </a:b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Defaults (Lopez-Acosta et al. 2019, may be different in MATLAB)</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br>
                  <a:rPr lang="en-US" sz="1400" b="1" dirty="0">
                    <a:latin typeface="Helvetica Neue" panose="02000503000000020004" pitchFamily="2" charset="0"/>
                    <a:ea typeface="Helvetica Neue" panose="02000503000000020004" pitchFamily="2" charset="0"/>
                    <a:cs typeface="Helvetica Neue" panose="02000503000000020004" pitchFamily="2" charset="0"/>
                  </a:rPr>
                </a:b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800" b="1" dirty="0">
                    <a:latin typeface="Helvetica Neue" panose="02000503000000020004" pitchFamily="2" charset="0"/>
                    <a:ea typeface="Helvetica Neue" panose="02000503000000020004" pitchFamily="2" charset="0"/>
                    <a:cs typeface="Helvetica Neue" panose="02000503000000020004" pitchFamily="2" charset="0"/>
                  </a:rPr>
                  <a:t>Experiments</a:t>
                </a:r>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under rotation</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200" dirty="0">
                    <a:latin typeface="Helvetica Neue" panose="02000503000000020004" pitchFamily="2" charset="0"/>
                    <a:ea typeface="Helvetica Neue" panose="02000503000000020004" pitchFamily="2" charset="0"/>
                    <a:cs typeface="Helvetica Neue" panose="02000503000000020004" pitchFamily="2" charset="0"/>
                  </a:rPr>
                  <a:t>Strong dependence on area, uncertainty decreases with increasing floe size. Convex area uncertainty clearly highest.</a:t>
                </a: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between images (matched pairs)</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200" dirty="0">
                    <a:latin typeface="Helvetica Neue" panose="02000503000000020004" pitchFamily="2" charset="0"/>
                    <a:ea typeface="Helvetica Neue" panose="02000503000000020004" pitchFamily="2" charset="0"/>
                    <a:cs typeface="Helvetica Neue" panose="02000503000000020004" pitchFamily="2" charset="0"/>
                  </a:rPr>
                  <a:t>Much larger uncertainty than from rotation. Less difference between measures. Possible size effects ~ 300 px</a:t>
                </a:r>
                <a:r>
                  <a:rPr lang="en-US" sz="1200" baseline="30000" dirty="0">
                    <a:latin typeface="Helvetica Neue" panose="02000503000000020004" pitchFamily="2" charset="0"/>
                    <a:ea typeface="Helvetica Neue" panose="02000503000000020004" pitchFamily="2" charset="0"/>
                    <a:cs typeface="Helvetica Neue" panose="02000503000000020004" pitchFamily="2" charset="0"/>
                  </a:rPr>
                  <a:t>2</a:t>
                </a:r>
                <a:r>
                  <a:rPr lang="en-US" sz="1200" dirty="0">
                    <a:latin typeface="Helvetica Neue" panose="02000503000000020004" pitchFamily="2" charset="0"/>
                    <a:ea typeface="Helvetica Neue" panose="02000503000000020004" pitchFamily="2" charset="0"/>
                    <a:cs typeface="Helvetica Neue" panose="02000503000000020004" pitchFamily="2" charset="0"/>
                  </a:rPr>
                  <a:t>, ~1200 px</a:t>
                </a:r>
                <a:r>
                  <a:rPr lang="en-US" sz="1200" baseline="30000" dirty="0">
                    <a:latin typeface="Helvetica Neue" panose="02000503000000020004" pitchFamily="2" charset="0"/>
                    <a:ea typeface="Helvetica Neue" panose="02000503000000020004" pitchFamily="2" charset="0"/>
                    <a:cs typeface="Helvetica Neue" panose="02000503000000020004" pitchFamily="2" charset="0"/>
                  </a:rPr>
                  <a:t>2</a:t>
                </a:r>
                <a:endParaRPr lang="en-US" sz="1200" b="1" baseline="3000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between unmatched pairs</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200" dirty="0">
                    <a:latin typeface="Helvetica Neue" panose="02000503000000020004" pitchFamily="2" charset="0"/>
                    <a:ea typeface="Helvetica Neue" panose="02000503000000020004" pitchFamily="2" charset="0"/>
                    <a:cs typeface="Helvetica Neue" panose="02000503000000020004" pitchFamily="2" charset="0"/>
                  </a:rPr>
                  <a:t>Divided </a:t>
                </a:r>
                <a:r>
                  <a:rPr lang="en-US" sz="1200" i="1" dirty="0">
                    <a:latin typeface="Helvetica Neue" panose="02000503000000020004" pitchFamily="2" charset="0"/>
                    <a:ea typeface="Helvetica Neue" panose="02000503000000020004" pitchFamily="2" charset="0"/>
                    <a:cs typeface="Helvetica Neue" panose="02000503000000020004" pitchFamily="2" charset="0"/>
                  </a:rPr>
                  <a:t>Aqua</a:t>
                </a:r>
                <a:r>
                  <a:rPr lang="en-US" sz="1200" dirty="0">
                    <a:latin typeface="Helvetica Neue" panose="02000503000000020004" pitchFamily="2" charset="0"/>
                    <a:ea typeface="Helvetica Neue" panose="02000503000000020004" pitchFamily="2" charset="0"/>
                    <a:cs typeface="Helvetica Neue" panose="02000503000000020004" pitchFamily="2" charset="0"/>
                  </a:rPr>
                  <a:t> floe shapes into area bins, listed all possible combinations of floes, then selected 500 from each bin at random. The randomized pairings do not show any clear area dependence. Surprisingly, the variation between matched pairs is larger than the random pairs for the small floe cases. We note also that the axis length ADRs tend to be smaller than the random pairs, and appear distinctly smaller for floes larger than 200-300 pixels. Area measures maintain substantial overlap even with very large floes.</a:t>
                </a: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3" name="Content Placeholder 2">
                <a:extLst>
                  <a:ext uri="{FF2B5EF4-FFF2-40B4-BE49-F238E27FC236}">
                    <a16:creationId xmlns:a16="http://schemas.microsoft.com/office/drawing/2014/main" id="{72B310C8-0400-C85B-8C8C-3D59DC522F62}"/>
                  </a:ext>
                </a:extLst>
              </p:cNvPr>
              <p:cNvSpPr txBox="1">
                <a:spLocks noRot="1" noChangeAspect="1" noMove="1" noResize="1" noEditPoints="1" noAdjustHandles="1" noChangeArrowheads="1" noChangeShapeType="1" noTextEdit="1"/>
              </p:cNvSpPr>
              <p:nvPr/>
            </p:nvSpPr>
            <p:spPr>
              <a:xfrm>
                <a:off x="232560" y="681035"/>
                <a:ext cx="6240480" cy="5997701"/>
              </a:xfrm>
              <a:prstGeom prst="rect">
                <a:avLst/>
              </a:prstGeom>
              <a:blipFill>
                <a:blip r:embed="rId3"/>
                <a:stretch>
                  <a:fillRect l="-813" t="-633" r="-610"/>
                </a:stretch>
              </a:blipFill>
            </p:spPr>
            <p:txBody>
              <a:bodyPr/>
              <a:lstStyle/>
              <a:p>
                <a:r>
                  <a:rPr lang="en-US">
                    <a:noFill/>
                  </a:rPr>
                  <a:t> </a:t>
                </a:r>
              </a:p>
            </p:txBody>
          </p:sp>
        </mc:Fallback>
      </mc:AlternateContent>
      <p:graphicFrame>
        <p:nvGraphicFramePr>
          <p:cNvPr id="8" name="Table 7">
            <a:extLst>
              <a:ext uri="{FF2B5EF4-FFF2-40B4-BE49-F238E27FC236}">
                <a16:creationId xmlns:a16="http://schemas.microsoft.com/office/drawing/2014/main" id="{666CCF95-A125-C501-00A4-4ACA5F85A5DE}"/>
              </a:ext>
            </a:extLst>
          </p:cNvPr>
          <p:cNvGraphicFramePr>
            <a:graphicFrameLocks noGrp="1"/>
          </p:cNvGraphicFramePr>
          <p:nvPr/>
        </p:nvGraphicFramePr>
        <p:xfrm>
          <a:off x="233210" y="2129770"/>
          <a:ext cx="5988687" cy="1097280"/>
        </p:xfrm>
        <a:graphic>
          <a:graphicData uri="http://schemas.openxmlformats.org/drawingml/2006/table">
            <a:tbl>
              <a:tblPr firstRow="1" bandRow="1">
                <a:tableStyleId>{5C22544A-7EE6-4342-B048-85BDC9FD1C3A}</a:tableStyleId>
              </a:tblPr>
              <a:tblGrid>
                <a:gridCol w="1836103">
                  <a:extLst>
                    <a:ext uri="{9D8B030D-6E8A-4147-A177-3AD203B41FA5}">
                      <a16:colId xmlns:a16="http://schemas.microsoft.com/office/drawing/2014/main" val="2032842026"/>
                    </a:ext>
                  </a:extLst>
                </a:gridCol>
                <a:gridCol w="494030">
                  <a:extLst>
                    <a:ext uri="{9D8B030D-6E8A-4147-A177-3AD203B41FA5}">
                      <a16:colId xmlns:a16="http://schemas.microsoft.com/office/drawing/2014/main" val="2891036318"/>
                    </a:ext>
                  </a:extLst>
                </a:gridCol>
                <a:gridCol w="981393">
                  <a:extLst>
                    <a:ext uri="{9D8B030D-6E8A-4147-A177-3AD203B41FA5}">
                      <a16:colId xmlns:a16="http://schemas.microsoft.com/office/drawing/2014/main" val="2952642051"/>
                    </a:ext>
                  </a:extLst>
                </a:gridCol>
                <a:gridCol w="1336993">
                  <a:extLst>
                    <a:ext uri="{9D8B030D-6E8A-4147-A177-3AD203B41FA5}">
                      <a16:colId xmlns:a16="http://schemas.microsoft.com/office/drawing/2014/main" val="361761750"/>
                    </a:ext>
                  </a:extLst>
                </a:gridCol>
                <a:gridCol w="1340168">
                  <a:extLst>
                    <a:ext uri="{9D8B030D-6E8A-4147-A177-3AD203B41FA5}">
                      <a16:colId xmlns:a16="http://schemas.microsoft.com/office/drawing/2014/main" val="651918983"/>
                    </a:ext>
                  </a:extLst>
                </a:gridCol>
              </a:tblGrid>
              <a:tr h="182587">
                <a:tc>
                  <a:txBody>
                    <a:bodyPr/>
                    <a:lstStyle/>
                    <a:p>
                      <a:r>
                        <a:rPr lang="en-US" sz="1100" b="0" i="0" baseline="0" dirty="0">
                          <a:solidFill>
                            <a:schemeClr val="tx1"/>
                          </a:solidFill>
                          <a:latin typeface="Helvetica Neue Light" panose="02000403000000020004" pitchFamily="2" charset="0"/>
                          <a:ea typeface="Helvetica Neue Light" panose="02000403000000020004" pitchFamily="2" charset="0"/>
                        </a:rPr>
                        <a:t>Floe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Convex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Major Axis 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Minor Axis 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2235104"/>
                  </a:ext>
                </a:extLst>
              </a:tr>
              <a:tr h="2987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Helvetica Neue Light" panose="02000403000000020004" pitchFamily="2" charset="0"/>
                          <a:ea typeface="Helvetica Neue Light" panose="02000403000000020004" pitchFamily="2" charset="0"/>
                        </a:rPr>
                        <a:t>Area &lt; 1200 px</a:t>
                      </a:r>
                      <a:r>
                        <a:rPr lang="en-US" sz="1100" b="0" i="0" baseline="30000" dirty="0">
                          <a:solidFill>
                            <a:schemeClr val="tx1"/>
                          </a:solidFill>
                          <a:latin typeface="Helvetica Neue Light" panose="02000403000000020004" pitchFamily="2" charset="0"/>
                          <a:ea typeface="Helvetica Neue Light" panose="02000403000000020004" pitchFamily="2" charset="0"/>
                        </a:rPr>
                        <a:t>2</a:t>
                      </a:r>
                    </a:p>
                    <a:p>
                      <a:endParaRPr lang="en-US" sz="1050" b="0" i="0" dirty="0">
                        <a:latin typeface="Helvetica Neue Light" panose="02000403000000020004" pitchFamily="2" charset="0"/>
                        <a:ea typeface="Helvetica Neue Light" panose="020004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latin typeface="Helvetica Neue Light" panose="02000403000000020004" pitchFamily="2" charset="0"/>
                          <a:ea typeface="Helvetica Neue Light" panose="02000403000000020004" pitchFamily="2" charset="0"/>
                        </a:rPr>
                        <a:t>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4578644"/>
                  </a:ext>
                </a:extLst>
              </a:tr>
              <a:tr h="3332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Helvetica Neue Light" panose="02000403000000020004" pitchFamily="2" charset="0"/>
                          <a:ea typeface="Helvetica Neue Light" panose="02000403000000020004" pitchFamily="2" charset="0"/>
                        </a:rPr>
                        <a:t>Area &gt; 1200 px</a:t>
                      </a:r>
                      <a:r>
                        <a:rPr lang="en-US" sz="1100" b="0" i="0" baseline="30000" dirty="0">
                          <a:solidFill>
                            <a:schemeClr val="tx1"/>
                          </a:solidFill>
                          <a:latin typeface="Helvetica Neue Light" panose="02000403000000020004" pitchFamily="2" charset="0"/>
                          <a:ea typeface="Helvetica Neue Light" panose="02000403000000020004" pitchFamily="2" charset="0"/>
                        </a:rPr>
                        <a:t>2</a:t>
                      </a:r>
                    </a:p>
                    <a:p>
                      <a:endParaRPr lang="en-US" sz="1050" b="0" i="0" dirty="0">
                        <a:latin typeface="Helvetica Neue Light" panose="02000403000000020004" pitchFamily="2" charset="0"/>
                        <a:ea typeface="Helvetica Neue Light" panose="020004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latin typeface="Helvetica Neue Light" panose="02000403000000020004" pitchFamily="2" charset="0"/>
                          <a:ea typeface="Helvetica Neue Light" panose="02000403000000020004" pitchFamily="2" charset="0"/>
                        </a:rPr>
                        <a:t>0.28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6340558"/>
                  </a:ext>
                </a:extLst>
              </a:tr>
            </a:tbl>
          </a:graphicData>
        </a:graphic>
      </p:graphicFrame>
      <p:pic>
        <p:nvPicPr>
          <p:cNvPr id="5" name="Picture 4" descr="A graph of different colored bars&#10;&#10;AI-generated content may be incorrect.">
            <a:extLst>
              <a:ext uri="{FF2B5EF4-FFF2-40B4-BE49-F238E27FC236}">
                <a16:creationId xmlns:a16="http://schemas.microsoft.com/office/drawing/2014/main" id="{64BE1EE4-233D-6938-F491-19ED141D271A}"/>
              </a:ext>
            </a:extLst>
          </p:cNvPr>
          <p:cNvPicPr>
            <a:picLocks noChangeAspect="1"/>
          </p:cNvPicPr>
          <p:nvPr/>
        </p:nvPicPr>
        <p:blipFill>
          <a:blip r:embed="rId4"/>
          <a:stretch>
            <a:fillRect/>
          </a:stretch>
        </p:blipFill>
        <p:spPr>
          <a:xfrm>
            <a:off x="6472390" y="685800"/>
            <a:ext cx="5486400" cy="2743200"/>
          </a:xfrm>
          <a:prstGeom prst="rect">
            <a:avLst/>
          </a:prstGeom>
        </p:spPr>
      </p:pic>
      <p:pic>
        <p:nvPicPr>
          <p:cNvPr id="7" name="Picture 6" descr="A graph of different colored and black lines&#10;&#10;AI-generated content may be incorrect.">
            <a:extLst>
              <a:ext uri="{FF2B5EF4-FFF2-40B4-BE49-F238E27FC236}">
                <a16:creationId xmlns:a16="http://schemas.microsoft.com/office/drawing/2014/main" id="{DC26C002-3C79-F6D6-0DEE-EF0EBC428A5B}"/>
              </a:ext>
            </a:extLst>
          </p:cNvPr>
          <p:cNvPicPr>
            <a:picLocks noChangeAspect="1"/>
          </p:cNvPicPr>
          <p:nvPr/>
        </p:nvPicPr>
        <p:blipFill>
          <a:blip r:embed="rId5"/>
          <a:stretch>
            <a:fillRect/>
          </a:stretch>
        </p:blipFill>
        <p:spPr>
          <a:xfrm>
            <a:off x="6472390" y="3429000"/>
            <a:ext cx="5486400" cy="2743200"/>
          </a:xfrm>
          <a:prstGeom prst="rect">
            <a:avLst/>
          </a:prstGeom>
        </p:spPr>
      </p:pic>
    </p:spTree>
    <p:extLst>
      <p:ext uri="{BB962C8B-B14F-4D97-AF65-F5344CB8AC3E}">
        <p14:creationId xmlns:p14="http://schemas.microsoft.com/office/powerpoint/2010/main" val="340797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8B1F9-3807-839A-E64A-24CF7D56CF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B50DE1-2D6B-C196-22BA-2D11324FE119}"/>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5.2 Tracking: ADR threshold conclusions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802159C-F9D3-1F8D-946F-8706080E68DD}"/>
                  </a:ext>
                </a:extLst>
              </p:cNvPr>
              <p:cNvSpPr txBox="1">
                <a:spLocks/>
              </p:cNvSpPr>
              <p:nvPr/>
            </p:nvSpPr>
            <p:spPr>
              <a:xfrm>
                <a:off x="232560" y="681035"/>
                <a:ext cx="6240480" cy="599770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Variance in shape properties is area-dependent</a:t>
                </a:r>
                <a:r>
                  <a:rPr lang="en-US" sz="1400" dirty="0">
                    <a:latin typeface="Helvetica Neue" panose="02000503000000020004" pitchFamily="2" charset="0"/>
                    <a:ea typeface="Helvetica Neue" panose="02000503000000020004" pitchFamily="2" charset="0"/>
                    <a:cs typeface="Helvetica Neue" panose="02000503000000020004" pitchFamily="2" charset="0"/>
                  </a:rPr>
                  <a:t>. For well-segmented images, the uncertainty in shape properties decreases (somewhat) with increasing area. </a:t>
                </a:r>
              </a:p>
              <a:p>
                <a:pPr marL="800100" lvl="1" indent="-34290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We can define a threshold using a common technique for flagging outliers: </a:t>
                </a:r>
                <a14:m>
                  <m:oMath xmlns:m="http://schemas.openxmlformats.org/officeDocument/2006/math">
                    <m:r>
                      <a:rPr lang="en-US" sz="1400" b="0" i="1" smtClean="0">
                        <a:latin typeface="Cambria Math" panose="02040503050406030204" pitchFamily="18" charset="0"/>
                        <a:ea typeface="Helvetica Neue" panose="02000503000000020004" pitchFamily="2" charset="0"/>
                        <a:cs typeface="Helvetica Neue" panose="02000503000000020004" pitchFamily="2" charset="0"/>
                      </a:rPr>
                      <m:t>𝑡</m:t>
                    </m:r>
                    <m:d>
                      <m:dPr>
                        <m:ctrlPr>
                          <a:rPr lang="en-US" sz="1400" b="0"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0" i="1" smtClean="0">
                            <a:latin typeface="Cambria Math" panose="02040503050406030204" pitchFamily="18" charset="0"/>
                            <a:ea typeface="Helvetica Neue" panose="02000503000000020004" pitchFamily="2" charset="0"/>
                            <a:cs typeface="Helvetica Neue" panose="02000503000000020004" pitchFamily="2" charset="0"/>
                          </a:rPr>
                          <m:t>𝑥</m:t>
                        </m:r>
                      </m:e>
                    </m:d>
                    <m:r>
                      <a:rPr lang="en-US" sz="1400" b="0"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0" i="1" smtClean="0">
                        <a:latin typeface="Cambria Math" panose="02040503050406030204" pitchFamily="18" charset="0"/>
                        <a:ea typeface="Helvetica Neue" panose="02000503000000020004" pitchFamily="2" charset="0"/>
                        <a:cs typeface="Helvetica Neue" panose="02000503000000020004" pitchFamily="2" charset="0"/>
                      </a:rPr>
                      <m:t>𝑚𝑒𝑑𝑖𝑎𝑛</m:t>
                    </m:r>
                    <m:d>
                      <m:dPr>
                        <m:ctrlPr>
                          <a:rPr lang="en-US" sz="1400" b="0"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0" i="1" smtClean="0">
                            <a:latin typeface="Cambria Math" panose="02040503050406030204" pitchFamily="18" charset="0"/>
                            <a:ea typeface="Helvetica Neue" panose="02000503000000020004" pitchFamily="2" charset="0"/>
                            <a:cs typeface="Helvetica Neue" panose="02000503000000020004" pitchFamily="2" charset="0"/>
                          </a:rPr>
                          <m:t>𝑥</m:t>
                        </m:r>
                      </m:e>
                    </m:d>
                    <m:r>
                      <a:rPr lang="en-US" sz="1400" b="0" i="1" smtClean="0">
                        <a:latin typeface="Cambria Math" panose="02040503050406030204" pitchFamily="18" charset="0"/>
                        <a:ea typeface="Helvetica Neue" panose="02000503000000020004" pitchFamily="2" charset="0"/>
                        <a:cs typeface="Helvetica Neue" panose="02000503000000020004" pitchFamily="2" charset="0"/>
                      </a:rPr>
                      <m:t>+1.5 </m:t>
                    </m:r>
                    <m:r>
                      <a:rPr lang="en-US" sz="1400" b="0" i="1" smtClean="0">
                        <a:latin typeface="Cambria Math" panose="02040503050406030204" pitchFamily="18" charset="0"/>
                        <a:ea typeface="Cambria Math" panose="02040503050406030204" pitchFamily="18" charset="0"/>
                        <a:cs typeface="Helvetica Neue" panose="02000503000000020004" pitchFamily="2" charset="0"/>
                      </a:rPr>
                      <m:t>× </m:t>
                    </m:r>
                    <m:r>
                      <a:rPr lang="en-US" sz="1400" b="0" i="1" smtClean="0">
                        <a:latin typeface="Cambria Math" panose="02040503050406030204" pitchFamily="18" charset="0"/>
                        <a:ea typeface="Cambria Math" panose="02040503050406030204" pitchFamily="18" charset="0"/>
                        <a:cs typeface="Helvetica Neue" panose="02000503000000020004" pitchFamily="2" charset="0"/>
                      </a:rPr>
                      <m:t>𝐼𝑄𝑅</m:t>
                    </m:r>
                    <m:r>
                      <a:rPr lang="en-US" sz="1400" b="0" i="1" smtClean="0">
                        <a:latin typeface="Cambria Math" panose="02040503050406030204" pitchFamily="18" charset="0"/>
                        <a:ea typeface="Helvetica Neue" panose="02000503000000020004" pitchFamily="2" charset="0"/>
                        <a:cs typeface="Helvetica Neue" panose="02000503000000020004" pitchFamily="2" charset="0"/>
                      </a:rPr>
                      <m:t> </m:t>
                    </m:r>
                  </m:oMath>
                </a14:m>
                <a:endParaRPr lang="en-US" sz="1400" b="0" dirty="0">
                  <a:latin typeface="Helvetica Neue" panose="02000503000000020004" pitchFamily="2" charset="0"/>
                  <a:ea typeface="Helvetica Neue" panose="02000503000000020004" pitchFamily="2" charset="0"/>
                  <a:cs typeface="Helvetica Neue" panose="02000503000000020004" pitchFamily="2" charset="0"/>
                </a:endParaRPr>
              </a:p>
              <a:p>
                <a:pPr marL="800100" lvl="1" indent="-342900">
                  <a:buAutoNum type="arabicPeriod"/>
                </a:pPr>
                <a:r>
                  <a:rPr lang="en-US" sz="1400" b="0" dirty="0">
                    <a:latin typeface="Helvetica Neue" panose="02000503000000020004" pitchFamily="2" charset="0"/>
                    <a:ea typeface="Helvetica Neue" panose="02000503000000020004" pitchFamily="2" charset="0"/>
                    <a:cs typeface="Helvetica Neue" panose="02000503000000020004" pitchFamily="2" charset="0"/>
                  </a:rPr>
                  <a:t>For rotation rate, the threshold doesn’t appear sensitive to the bin spacing (tested logarithmically spaced and linear bins, only using bins with n &gt; 30)</a:t>
                </a:r>
              </a:p>
              <a:p>
                <a:pPr marL="800100" lvl="1" indent="-34290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For the matched pairs, the threshold is higher, and somewhat noisier – likely, we need to have a larger sample size for some of the area bins. </a:t>
                </a:r>
              </a:p>
              <a:p>
                <a:pPr marL="800100" lvl="1" indent="-34290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An empirical threshold fit to an exponential function would likely be an easy-to-apply, straightforward choice.</a:t>
                </a:r>
              </a:p>
              <a:p>
                <a:pPr marL="342900" indent="-34290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The ability of the threshold to filter out poor candidates is likely larger for big floes</a:t>
                </a:r>
                <a:r>
                  <a:rPr lang="en-US" sz="1400" dirty="0">
                    <a:latin typeface="Helvetica Neue" panose="02000503000000020004" pitchFamily="2" charset="0"/>
                    <a:ea typeface="Helvetica Neue" panose="02000503000000020004" pitchFamily="2" charset="0"/>
                    <a:cs typeface="Helvetica Neue" panose="02000503000000020004" pitchFamily="2" charset="0"/>
                  </a:rPr>
                  <a:t>. From the randomized pairings, the “background variability” is smaller than matched pair differences for small floes. It’s possible that a different set of metrics would provide better results.</a:t>
                </a: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Shape properties depend on the segmentation quality</a:t>
                </a:r>
                <a:r>
                  <a:rPr lang="en-US" sz="1400" dirty="0">
                    <a:latin typeface="Helvetica Neue" panose="02000503000000020004" pitchFamily="2" charset="0"/>
                    <a:ea typeface="Helvetica Neue" panose="02000503000000020004" pitchFamily="2" charset="0"/>
                    <a:cs typeface="Helvetica Neue" panose="02000503000000020004" pitchFamily="2" charset="0"/>
                  </a:rPr>
                  <a:t>. The Lopez,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LopezTiling</a:t>
                </a:r>
                <a:r>
                  <a:rPr lang="en-US" sz="1400" dirty="0">
                    <a:latin typeface="Helvetica Neue" panose="02000503000000020004" pitchFamily="2" charset="0"/>
                    <a:ea typeface="Helvetica Neue" panose="02000503000000020004" pitchFamily="2" charset="0"/>
                    <a:cs typeface="Helvetica Neue" panose="02000503000000020004" pitchFamily="2" charset="0"/>
                  </a:rPr>
                  <a:t>, and Buckley algorithms have differing properties in terms of the biases, false positive/negative rates, detection rates. Thresholds will need to reflect this.</a:t>
                </a:r>
                <a:br>
                  <a:rPr lang="en-US" sz="1400" b="0" dirty="0">
                    <a:latin typeface="Helvetica Neue" panose="02000503000000020004" pitchFamily="2" charset="0"/>
                    <a:ea typeface="Helvetica Neue" panose="02000503000000020004" pitchFamily="2" charset="0"/>
                    <a:cs typeface="Helvetica Neue" panose="02000503000000020004" pitchFamily="2" charset="0"/>
                  </a:rPr>
                </a:br>
                <a:br>
                  <a:rPr lang="en-US" sz="1400" b="1" dirty="0">
                    <a:latin typeface="Helvetica Neue" panose="02000503000000020004" pitchFamily="2" charset="0"/>
                    <a:ea typeface="Helvetica Neue" panose="02000503000000020004" pitchFamily="2" charset="0"/>
                    <a:cs typeface="Helvetica Neue" panose="02000503000000020004" pitchFamily="2" charset="0"/>
                  </a:rPr>
                </a:b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br>
                  <a:rPr lang="en-US" sz="1400" b="1" dirty="0">
                    <a:latin typeface="Helvetica Neue" panose="02000503000000020004" pitchFamily="2" charset="0"/>
                    <a:ea typeface="Helvetica Neue" panose="02000503000000020004" pitchFamily="2" charset="0"/>
                    <a:cs typeface="Helvetica Neue" panose="02000503000000020004" pitchFamily="2" charset="0"/>
                  </a:rPr>
                </a:br>
                <a:br>
                  <a:rPr lang="en-US" sz="1400" b="1" dirty="0">
                    <a:latin typeface="Helvetica Neue" panose="02000503000000020004" pitchFamily="2" charset="0"/>
                    <a:ea typeface="Helvetica Neue" panose="02000503000000020004" pitchFamily="2" charset="0"/>
                    <a:cs typeface="Helvetica Neue" panose="02000503000000020004" pitchFamily="2" charset="0"/>
                  </a:rPr>
                </a:b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3" name="Content Placeholder 2">
                <a:extLst>
                  <a:ext uri="{FF2B5EF4-FFF2-40B4-BE49-F238E27FC236}">
                    <a16:creationId xmlns:a16="http://schemas.microsoft.com/office/drawing/2014/main" id="{3802159C-F9D3-1F8D-946F-8706080E68DD}"/>
                  </a:ext>
                </a:extLst>
              </p:cNvPr>
              <p:cNvSpPr txBox="1">
                <a:spLocks noRot="1" noChangeAspect="1" noMove="1" noResize="1" noEditPoints="1" noAdjustHandles="1" noChangeArrowheads="1" noChangeShapeType="1" noTextEdit="1"/>
              </p:cNvSpPr>
              <p:nvPr/>
            </p:nvSpPr>
            <p:spPr>
              <a:xfrm>
                <a:off x="232560" y="681035"/>
                <a:ext cx="6240480" cy="5997701"/>
              </a:xfrm>
              <a:prstGeom prst="rect">
                <a:avLst/>
              </a:prstGeom>
              <a:blipFill>
                <a:blip r:embed="rId3"/>
                <a:stretch>
                  <a:fillRect l="-407" t="-633" r="-407"/>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0F1D47E5-616B-9A8E-BEAA-1BC31D6921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3860" y="179263"/>
            <a:ext cx="3915580" cy="15662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A42E207-1751-3FC0-AF90-B2B13F5354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3860" y="1745495"/>
            <a:ext cx="3915579" cy="15662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30D7588-906B-CC3D-209E-FC813C0929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43859" y="3458236"/>
            <a:ext cx="3915579" cy="156623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00818E3-945A-3213-7FC3-C68E53FF46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43860" y="5024468"/>
            <a:ext cx="3915578" cy="1566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906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41299-E4BC-F059-2052-63D353A8FB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717FCF-290C-2261-4158-D787E5B0B165}"/>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5.2 Tracking: ADR threshold next steps</a:t>
            </a:r>
          </a:p>
        </p:txBody>
      </p:sp>
      <p:sp>
        <p:nvSpPr>
          <p:cNvPr id="3" name="Content Placeholder 2">
            <a:extLst>
              <a:ext uri="{FF2B5EF4-FFF2-40B4-BE49-F238E27FC236}">
                <a16:creationId xmlns:a16="http://schemas.microsoft.com/office/drawing/2014/main" id="{E045F325-BFEA-5910-3FBA-FF0075673BA9}"/>
              </a:ext>
            </a:extLst>
          </p:cNvPr>
          <p:cNvSpPr txBox="1">
            <a:spLocks/>
          </p:cNvSpPr>
          <p:nvPr/>
        </p:nvSpPr>
        <p:spPr>
          <a:xfrm>
            <a:off x="232560" y="681035"/>
            <a:ext cx="6240480" cy="599770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Shape statistics are not independent</a:t>
            </a:r>
            <a:r>
              <a:rPr lang="en-US" sz="1400" dirty="0">
                <a:latin typeface="Helvetica Neue" panose="02000503000000020004" pitchFamily="2" charset="0"/>
                <a:ea typeface="Helvetica Neue" panose="02000503000000020004" pitchFamily="2" charset="0"/>
                <a:cs typeface="Helvetica Neue" panose="02000503000000020004" pitchFamily="2" charset="0"/>
              </a:rPr>
              <a:t>. The choice to look at thresholds one at a time would be fine in the case that each was independent, but shape measures ADRs are strongly correlated. The correlations are much stronger for true matches than for non-matches. The exception is the major-minor axis ADR correlation. The correlation between these is weak in the true matches and somewhat stronger in the non-matches. </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Considering joint distributions is likely a useful path forward</a:t>
            </a:r>
            <a:r>
              <a:rPr lang="en-US" sz="1400" dirty="0">
                <a:latin typeface="Helvetica Neue" panose="02000503000000020004" pitchFamily="2" charset="0"/>
                <a:ea typeface="Helvetica Neue" panose="02000503000000020004" pitchFamily="2" charset="0"/>
                <a:cs typeface="Helvetica Neue" panose="02000503000000020004" pitchFamily="2" charset="0"/>
              </a:rPr>
              <a:t>. While my tests are not yet done, it looks to me like one-by-one thresholds are not particularly skillful for selecting good candidate matches. The clustered points in the scatter plots show that large regions of the joint distributions can be marked as low-likelihood for matches.</a:t>
            </a: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3074" name="Picture 2">
            <a:extLst>
              <a:ext uri="{FF2B5EF4-FFF2-40B4-BE49-F238E27FC236}">
                <a16:creationId xmlns:a16="http://schemas.microsoft.com/office/drawing/2014/main" id="{52DA78F6-962C-37D6-7A26-011A65F966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488" y="298530"/>
            <a:ext cx="5496956" cy="175434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C468864-2E01-BA3E-4E01-3C1A3F3926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7488" y="2209988"/>
            <a:ext cx="5494230" cy="3662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75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6ED83-4A6B-177A-5749-2008CA536D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56BA2E-099A-5EFF-340D-C2525E660F24}"/>
              </a:ext>
            </a:extLst>
          </p:cNvPr>
          <p:cNvSpPr txBox="1">
            <a:spLocks/>
          </p:cNvSpPr>
          <p:nvPr/>
        </p:nvSpPr>
        <p:spPr>
          <a:xfrm>
            <a:off x="137556" y="179263"/>
            <a:ext cx="11821234"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5. Tracking: Next steps</a:t>
            </a:r>
          </a:p>
        </p:txBody>
      </p:sp>
      <p:graphicFrame>
        <p:nvGraphicFramePr>
          <p:cNvPr id="8" name="Table 7">
            <a:extLst>
              <a:ext uri="{FF2B5EF4-FFF2-40B4-BE49-F238E27FC236}">
                <a16:creationId xmlns:a16="http://schemas.microsoft.com/office/drawing/2014/main" id="{38F3476B-EE9E-C6EC-CA1B-F75047744376}"/>
              </a:ext>
            </a:extLst>
          </p:cNvPr>
          <p:cNvGraphicFramePr>
            <a:graphicFrameLocks noGrp="1"/>
          </p:cNvGraphicFramePr>
          <p:nvPr>
            <p:extLst>
              <p:ext uri="{D42A27DB-BD31-4B8C-83A1-F6EECF244321}">
                <p14:modId xmlns:p14="http://schemas.microsoft.com/office/powerpoint/2010/main" val="741332252"/>
              </p:ext>
            </p:extLst>
          </p:nvPr>
        </p:nvGraphicFramePr>
        <p:xfrm>
          <a:off x="233210" y="5581457"/>
          <a:ext cx="3311526" cy="1097280"/>
        </p:xfrm>
        <a:graphic>
          <a:graphicData uri="http://schemas.openxmlformats.org/drawingml/2006/table">
            <a:tbl>
              <a:tblPr firstRow="1" bandRow="1">
                <a:tableStyleId>{5C22544A-7EE6-4342-B048-85BDC9FD1C3A}</a:tableStyleId>
              </a:tblPr>
              <a:tblGrid>
                <a:gridCol w="1836103">
                  <a:extLst>
                    <a:ext uri="{9D8B030D-6E8A-4147-A177-3AD203B41FA5}">
                      <a16:colId xmlns:a16="http://schemas.microsoft.com/office/drawing/2014/main" val="2032842026"/>
                    </a:ext>
                  </a:extLst>
                </a:gridCol>
                <a:gridCol w="494030">
                  <a:extLst>
                    <a:ext uri="{9D8B030D-6E8A-4147-A177-3AD203B41FA5}">
                      <a16:colId xmlns:a16="http://schemas.microsoft.com/office/drawing/2014/main" val="2891036318"/>
                    </a:ext>
                  </a:extLst>
                </a:gridCol>
                <a:gridCol w="981393">
                  <a:extLst>
                    <a:ext uri="{9D8B030D-6E8A-4147-A177-3AD203B41FA5}">
                      <a16:colId xmlns:a16="http://schemas.microsoft.com/office/drawing/2014/main" val="2952642051"/>
                    </a:ext>
                  </a:extLst>
                </a:gridCol>
              </a:tblGrid>
              <a:tr h="182587">
                <a:tc>
                  <a:txBody>
                    <a:bodyPr/>
                    <a:lstStyle/>
                    <a:p>
                      <a:r>
                        <a:rPr lang="en-US" sz="1100" b="1" i="0" baseline="0" dirty="0">
                          <a:solidFill>
                            <a:schemeClr val="tx1"/>
                          </a:solidFill>
                          <a:latin typeface="Helvetica Neue Light" panose="02000403000000020004" pitchFamily="2" charset="0"/>
                          <a:ea typeface="Helvetica Neue Light" panose="02000403000000020004" pitchFamily="2" charset="0"/>
                        </a:rPr>
                        <a:t>Floe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SD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Psi-S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2235104"/>
                  </a:ext>
                </a:extLst>
              </a:tr>
              <a:tr h="2987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Helvetica Neue Light" panose="02000403000000020004" pitchFamily="2" charset="0"/>
                          <a:ea typeface="Helvetica Neue Light" panose="02000403000000020004" pitchFamily="2" charset="0"/>
                        </a:rPr>
                        <a:t>Area &lt; 1200 px</a:t>
                      </a:r>
                      <a:r>
                        <a:rPr lang="en-US" sz="1100" b="0" i="0" baseline="30000" dirty="0">
                          <a:solidFill>
                            <a:schemeClr val="tx1"/>
                          </a:solidFill>
                          <a:latin typeface="Helvetica Neue Light" panose="02000403000000020004" pitchFamily="2" charset="0"/>
                          <a:ea typeface="Helvetica Neue Light" panose="02000403000000020004" pitchFamily="2" charset="0"/>
                        </a:rPr>
                        <a:t>2</a:t>
                      </a:r>
                    </a:p>
                    <a:p>
                      <a:endParaRPr lang="en-US" sz="1050" b="0" i="0" dirty="0">
                        <a:latin typeface="Helvetica Neue Light" panose="02000403000000020004" pitchFamily="2" charset="0"/>
                        <a:ea typeface="Helvetica Neue Light" panose="020004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latin typeface="Helvetica Neue Light" panose="02000403000000020004" pitchFamily="2" charset="0"/>
                          <a:ea typeface="Helvetica Neue Light" panose="02000403000000020004" pitchFamily="2" charset="0"/>
                        </a:rPr>
                        <a:t>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4578644"/>
                  </a:ext>
                </a:extLst>
              </a:tr>
              <a:tr h="3332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Helvetica Neue Light" panose="02000403000000020004" pitchFamily="2" charset="0"/>
                          <a:ea typeface="Helvetica Neue Light" panose="02000403000000020004" pitchFamily="2" charset="0"/>
                        </a:rPr>
                        <a:t>Area &gt; 1200 px</a:t>
                      </a:r>
                      <a:r>
                        <a:rPr lang="en-US" sz="1100" b="0" i="0" baseline="30000" dirty="0">
                          <a:solidFill>
                            <a:schemeClr val="tx1"/>
                          </a:solidFill>
                          <a:latin typeface="Helvetica Neue Light" panose="02000403000000020004" pitchFamily="2" charset="0"/>
                          <a:ea typeface="Helvetica Neue Light" panose="02000403000000020004" pitchFamily="2" charset="0"/>
                        </a:rPr>
                        <a:t>2</a:t>
                      </a:r>
                    </a:p>
                    <a:p>
                      <a:endParaRPr lang="en-US" sz="1050" b="0" i="0" dirty="0">
                        <a:latin typeface="Helvetica Neue Light" panose="02000403000000020004" pitchFamily="2" charset="0"/>
                        <a:ea typeface="Helvetica Neue Light" panose="020004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latin typeface="Helvetica Neue Light" panose="02000403000000020004" pitchFamily="2" charset="0"/>
                          <a:ea typeface="Helvetica Neue Light" panose="02000403000000020004" pitchFamily="2" charset="0"/>
                        </a:rPr>
                        <a:t>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6340558"/>
                  </a:ext>
                </a:extLst>
              </a:tr>
            </a:tbl>
          </a:graphicData>
        </a:graphic>
      </p:graphicFrame>
      <p:sp>
        <p:nvSpPr>
          <p:cNvPr id="3" name="TextBox 2">
            <a:extLst>
              <a:ext uri="{FF2B5EF4-FFF2-40B4-BE49-F238E27FC236}">
                <a16:creationId xmlns:a16="http://schemas.microsoft.com/office/drawing/2014/main" id="{8BD216F0-13B6-9450-97E0-8BF6BFD124C2}"/>
              </a:ext>
            </a:extLst>
          </p:cNvPr>
          <p:cNvSpPr txBox="1"/>
          <p:nvPr/>
        </p:nvSpPr>
        <p:spPr>
          <a:xfrm>
            <a:off x="233210" y="844062"/>
            <a:ext cx="6542728" cy="4616648"/>
          </a:xfrm>
          <a:prstGeom prst="rect">
            <a:avLst/>
          </a:prstGeom>
          <a:noFill/>
        </p:spPr>
        <p:txBody>
          <a:bodyPr wrap="square" rtlCol="0">
            <a:spAutoFit/>
          </a:bodyPr>
          <a:lstStyle/>
          <a:p>
            <a:r>
              <a:rPr lang="en-US" sz="1400" b="1" dirty="0">
                <a:latin typeface="Helvetica Neue" panose="02000503000000020004" pitchFamily="2" charset="0"/>
                <a:ea typeface="Helvetica Neue" panose="02000503000000020004" pitchFamily="2" charset="0"/>
                <a:cs typeface="Helvetica Neue" panose="02000503000000020004" pitchFamily="2" charset="0"/>
              </a:rPr>
              <a:t>Next steps:</a:t>
            </a:r>
          </a:p>
          <a:p>
            <a:pPr marL="285750"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Using comparison between matched and random pairs to find best parameters for ADR thresholds. These tests don’t need to be as stringent as the psi-s and shape difference tests</a:t>
            </a:r>
          </a:p>
          <a:p>
            <a:pPr marL="285750"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Question of whether area + convex area +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maj</a:t>
            </a:r>
            <a:r>
              <a:rPr lang="en-US" sz="1400" dirty="0">
                <a:latin typeface="Helvetica Neue" panose="02000503000000020004" pitchFamily="2" charset="0"/>
                <a:ea typeface="Helvetica Neue" panose="02000503000000020004" pitchFamily="2" charset="0"/>
                <a:cs typeface="Helvetica Neue" panose="02000503000000020004" pitchFamily="2" charset="0"/>
              </a:rPr>
              <a:t>/min axes is the most useful set of measures for the algorithm. Alternatives:</a:t>
            </a:r>
          </a:p>
          <a:p>
            <a:pPr marL="742950" lvl="1"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Solidity = area/convex area</a:t>
            </a:r>
          </a:p>
          <a:p>
            <a:pPr marL="742950" lvl="1"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Eccentricity</a:t>
            </a:r>
          </a:p>
          <a:p>
            <a:pPr marL="285750"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Carry out psi-s correlation and shape difference estimation</a:t>
            </a:r>
          </a:p>
          <a:p>
            <a:pPr marL="742950" lvl="1"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Potential to use length of floe boundary in test of statistical confidence in correlation, esp. for question of tie breaking</a:t>
            </a:r>
          </a:p>
          <a:p>
            <a:pPr marL="285750"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The rotation rates for the previous experiment were used to check the accuracy of the floe registration function</a:t>
            </a:r>
          </a:p>
          <a:p>
            <a:pPr marL="742950" lvl="1"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Issues with angle domain, cutoffs. </a:t>
            </a:r>
          </a:p>
          <a:p>
            <a:pPr marL="742950" lvl="1"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Working with CCV on issues with the floe registration function. The function we’re using is intended for grayscale images, some strange results with binary floe masks</a:t>
            </a:r>
          </a:p>
          <a:p>
            <a:pPr marL="742950" lvl="1"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Testing using simpler registration function based on the method Rosalinda wrote about in the paper, rather than the function she used in the MATLAB code (Example notebook)</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A48C070B-FC6D-06B0-0879-F0D8E23859F9}"/>
              </a:ext>
            </a:extLst>
          </p:cNvPr>
          <p:cNvSpPr txBox="1"/>
          <p:nvPr/>
        </p:nvSpPr>
        <p:spPr>
          <a:xfrm>
            <a:off x="137556" y="5273680"/>
            <a:ext cx="6542728" cy="307777"/>
          </a:xfrm>
          <a:prstGeom prst="rect">
            <a:avLst/>
          </a:prstGeom>
          <a:noFill/>
        </p:spPr>
        <p:txBody>
          <a:bodyPr wrap="square" rtlCol="0">
            <a:spAutoFit/>
          </a:bodyPr>
          <a:lstStyle/>
          <a:p>
            <a:r>
              <a:rPr lang="en-US" sz="1400" b="1" dirty="0">
                <a:latin typeface="Helvetica Neue" panose="02000503000000020004" pitchFamily="2" charset="0"/>
                <a:ea typeface="Helvetica Neue" panose="02000503000000020004" pitchFamily="2" charset="0"/>
                <a:cs typeface="Helvetica Neue" panose="02000503000000020004" pitchFamily="2" charset="0"/>
              </a:rPr>
              <a:t>Defaults in 2019 paper</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2050" name="Picture 2">
            <a:extLst>
              <a:ext uri="{FF2B5EF4-FFF2-40B4-BE49-F238E27FC236}">
                <a16:creationId xmlns:a16="http://schemas.microsoft.com/office/drawing/2014/main" id="{8D0D5395-CDE8-6D58-3C82-5BB99A79C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3638" y="179263"/>
            <a:ext cx="4235152" cy="3208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6105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B7267-AAA7-FDAC-9E20-066AB179E836}"/>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Studies/papers that may be useful</a:t>
            </a:r>
          </a:p>
        </p:txBody>
      </p:sp>
      <p:sp>
        <p:nvSpPr>
          <p:cNvPr id="3" name="TextBox 2">
            <a:extLst>
              <a:ext uri="{FF2B5EF4-FFF2-40B4-BE49-F238E27FC236}">
                <a16:creationId xmlns:a16="http://schemas.microsoft.com/office/drawing/2014/main" id="{12D475D4-40F7-6C43-19BF-DE997CA53BF4}"/>
              </a:ext>
            </a:extLst>
          </p:cNvPr>
          <p:cNvSpPr txBox="1"/>
          <p:nvPr/>
        </p:nvSpPr>
        <p:spPr>
          <a:xfrm>
            <a:off x="137556" y="681037"/>
            <a:ext cx="7144512" cy="2893100"/>
          </a:xfrm>
          <a:prstGeom prst="rect">
            <a:avLst/>
          </a:prstGeom>
          <a:noFill/>
          <a:ln>
            <a:solidFill>
              <a:schemeClr val="tx1"/>
            </a:solidFill>
          </a:ln>
        </p:spPr>
        <p:txBody>
          <a:bodyPr wrap="square" rtlCol="0">
            <a:spAutoFit/>
          </a:bodyPr>
          <a:lstStyle/>
          <a:p>
            <a:r>
              <a:rPr lang="en-US" sz="1400" b="1" dirty="0"/>
              <a:t>On the use of daily optical imagery for sea ice velocity analysis</a:t>
            </a:r>
            <a:br>
              <a:rPr lang="en-US" sz="1400" b="1" dirty="0"/>
            </a:br>
            <a:endParaRPr lang="en-US" sz="1400" dirty="0"/>
          </a:p>
          <a:p>
            <a:pPr marL="285750" indent="-285750">
              <a:buFont typeface="Arial" panose="020B0604020202020204" pitchFamily="34" charset="0"/>
              <a:buChar char="•"/>
            </a:pPr>
            <a:r>
              <a:rPr lang="en-US" sz="1400" dirty="0"/>
              <a:t>Timescales of ice motion (hourly, daily, weekly) vs uncertainty. Analysis using meander coefficients from Alan’s work.</a:t>
            </a:r>
          </a:p>
          <a:p>
            <a:pPr marL="285750" indent="-285750">
              <a:buFont typeface="Arial" panose="020B0604020202020204" pitchFamily="34" charset="0"/>
              <a:buChar char="•"/>
            </a:pPr>
            <a:r>
              <a:rPr lang="en-US" sz="1400" dirty="0"/>
              <a:t>Available timescales for linked trajectories based on cloud cover. Potentially using Sami’s work, alternatively, just use the cloud fraction dataset (e.g. could be place to do the eval of the cloud fraction dataset). </a:t>
            </a:r>
          </a:p>
          <a:p>
            <a:pPr marL="285750" indent="-285750">
              <a:buFont typeface="Arial" panose="020B0604020202020204" pitchFamily="34" charset="0"/>
              <a:buChar char="•"/>
            </a:pPr>
            <a:r>
              <a:rPr lang="en-US" sz="1400" dirty="0"/>
              <a:t>Relationship between cloud cover, wind speed, and the observed portion of the velocity distribution.</a:t>
            </a:r>
          </a:p>
          <a:p>
            <a:pPr marL="285750" indent="-285750">
              <a:buFont typeface="Arial" panose="020B0604020202020204" pitchFamily="34" charset="0"/>
              <a:buChar char="•"/>
            </a:pPr>
            <a:endParaRPr lang="en-US" sz="1400" dirty="0"/>
          </a:p>
          <a:p>
            <a:r>
              <a:rPr lang="en-US" sz="1400" dirty="0"/>
              <a:t>This paper would help benchmark performance needs. I.e., are we getting as long of trajectories as we can given the cloud cover properties? How should we interpret our velocity distributions vs. the true distributions?</a:t>
            </a:r>
          </a:p>
        </p:txBody>
      </p:sp>
      <p:sp>
        <p:nvSpPr>
          <p:cNvPr id="4" name="TextBox 3">
            <a:extLst>
              <a:ext uri="{FF2B5EF4-FFF2-40B4-BE49-F238E27FC236}">
                <a16:creationId xmlns:a16="http://schemas.microsoft.com/office/drawing/2014/main" id="{8F66885C-6B01-F43F-07A0-667437C87880}"/>
              </a:ext>
            </a:extLst>
          </p:cNvPr>
          <p:cNvSpPr txBox="1"/>
          <p:nvPr/>
        </p:nvSpPr>
        <p:spPr>
          <a:xfrm>
            <a:off x="137556" y="3785637"/>
            <a:ext cx="7144512" cy="1600438"/>
          </a:xfrm>
          <a:prstGeom prst="rect">
            <a:avLst/>
          </a:prstGeom>
          <a:noFill/>
          <a:ln>
            <a:solidFill>
              <a:schemeClr val="tx1"/>
            </a:solidFill>
          </a:ln>
        </p:spPr>
        <p:txBody>
          <a:bodyPr wrap="square" rtlCol="0">
            <a:spAutoFit/>
          </a:bodyPr>
          <a:lstStyle/>
          <a:p>
            <a:r>
              <a:rPr lang="en-US" sz="1400" b="1" dirty="0"/>
              <a:t>Seasonality of the FSD in Arctic MIZs</a:t>
            </a:r>
            <a:endParaRPr lang="en-US" sz="1400" dirty="0"/>
          </a:p>
          <a:p>
            <a:pPr marL="285750" indent="-285750">
              <a:buFont typeface="Arial" panose="020B0604020202020204" pitchFamily="34" charset="0"/>
              <a:buChar char="•"/>
            </a:pPr>
            <a:r>
              <a:rPr lang="en-US" sz="1400" dirty="0"/>
              <a:t>Extend analysis from the </a:t>
            </a:r>
            <a:r>
              <a:rPr lang="en-US" sz="1400" i="1" dirty="0"/>
              <a:t>Annals</a:t>
            </a:r>
            <a:r>
              <a:rPr lang="en-US" sz="1400" dirty="0"/>
              <a:t> paper into the whole set of MIZs</a:t>
            </a:r>
          </a:p>
          <a:p>
            <a:pPr marL="285750" indent="-285750">
              <a:buFont typeface="Arial" panose="020B0604020202020204" pitchFamily="34" charset="0"/>
              <a:buChar char="•"/>
            </a:pPr>
            <a:r>
              <a:rPr lang="en-US" sz="1400" dirty="0"/>
              <a:t>Compute sea ice fraction, total ice area for each scene for looking at interannual variability. What fraction of the ice cover consists of identifiable ice floes?</a:t>
            </a:r>
          </a:p>
          <a:p>
            <a:pPr marL="285750" indent="-285750">
              <a:buFont typeface="Arial" panose="020B0604020202020204" pitchFamily="34" charset="0"/>
              <a:buChar char="•"/>
            </a:pPr>
            <a:r>
              <a:rPr lang="en-US" sz="1400" dirty="0"/>
              <a:t>Preconditioning: test hypothesis that the FSD in April or March is a predictor of the FSD slope in the late season</a:t>
            </a:r>
          </a:p>
          <a:p>
            <a:pPr marL="285750" indent="-285750">
              <a:buFont typeface="Arial" panose="020B0604020202020204" pitchFamily="34" charset="0"/>
              <a:buChar char="•"/>
            </a:pPr>
            <a:endParaRPr lang="en-US" sz="1400" dirty="0"/>
          </a:p>
        </p:txBody>
      </p:sp>
      <p:sp>
        <p:nvSpPr>
          <p:cNvPr id="5" name="TextBox 4">
            <a:extLst>
              <a:ext uri="{FF2B5EF4-FFF2-40B4-BE49-F238E27FC236}">
                <a16:creationId xmlns:a16="http://schemas.microsoft.com/office/drawing/2014/main" id="{C8C05E76-DAA8-E221-0CE3-53672F706BF7}"/>
              </a:ext>
            </a:extLst>
          </p:cNvPr>
          <p:cNvSpPr txBox="1"/>
          <p:nvPr/>
        </p:nvSpPr>
        <p:spPr>
          <a:xfrm>
            <a:off x="7437120" y="681037"/>
            <a:ext cx="4617324" cy="1815882"/>
          </a:xfrm>
          <a:prstGeom prst="rect">
            <a:avLst/>
          </a:prstGeom>
          <a:noFill/>
          <a:ln>
            <a:solidFill>
              <a:schemeClr val="tx1"/>
            </a:solidFill>
          </a:ln>
        </p:spPr>
        <p:txBody>
          <a:bodyPr wrap="square" rtlCol="0">
            <a:spAutoFit/>
          </a:bodyPr>
          <a:lstStyle/>
          <a:p>
            <a:r>
              <a:rPr lang="en-US" sz="1400" b="1" dirty="0"/>
              <a:t>Relative and absolute dispersion of tracked ice floes</a:t>
            </a:r>
            <a:endParaRPr lang="en-US" sz="1400" dirty="0"/>
          </a:p>
          <a:p>
            <a:pPr marL="285750" indent="-285750">
              <a:buFont typeface="Arial" panose="020B0604020202020204" pitchFamily="34" charset="0"/>
              <a:buChar char="•"/>
            </a:pPr>
            <a:r>
              <a:rPr lang="en-US" sz="1400" dirty="0"/>
              <a:t>Uncertainty analysis for limits of the interpolation step, questions of how to handle the floe position uncertainty in the dispersion calculation</a:t>
            </a:r>
          </a:p>
          <a:p>
            <a:pPr marL="285750" indent="-285750">
              <a:buFont typeface="Arial" panose="020B0604020202020204" pitchFamily="34" charset="0"/>
              <a:buChar char="•"/>
            </a:pPr>
            <a:r>
              <a:rPr lang="en-US" sz="1400" dirty="0"/>
              <a:t>Confidence intervals for the slope of the dispersion</a:t>
            </a:r>
          </a:p>
          <a:p>
            <a:pPr marL="285750" indent="-285750">
              <a:buFont typeface="Arial" panose="020B0604020202020204" pitchFamily="34" charset="0"/>
              <a:buChar char="•"/>
            </a:pPr>
            <a:r>
              <a:rPr lang="en-US" sz="1400" dirty="0"/>
              <a:t>Link between dispersion and deformation strain rates</a:t>
            </a:r>
          </a:p>
          <a:p>
            <a:pPr marL="285750" indent="-285750">
              <a:buFont typeface="Arial" panose="020B0604020202020204" pitchFamily="34" charset="0"/>
              <a:buChar char="•"/>
            </a:pPr>
            <a:r>
              <a:rPr lang="en-US" sz="1400" dirty="0"/>
              <a:t>Compare/contrast sea ice regions, with analysis of Greenland Sea vs Beaufort Sea</a:t>
            </a:r>
          </a:p>
        </p:txBody>
      </p:sp>
      <p:sp>
        <p:nvSpPr>
          <p:cNvPr id="6" name="TextBox 5">
            <a:extLst>
              <a:ext uri="{FF2B5EF4-FFF2-40B4-BE49-F238E27FC236}">
                <a16:creationId xmlns:a16="http://schemas.microsoft.com/office/drawing/2014/main" id="{BA8ED833-48E4-F9B2-C085-38D19908D428}"/>
              </a:ext>
            </a:extLst>
          </p:cNvPr>
          <p:cNvSpPr txBox="1"/>
          <p:nvPr/>
        </p:nvSpPr>
        <p:spPr>
          <a:xfrm>
            <a:off x="7876032" y="3023616"/>
            <a:ext cx="3938016" cy="3231654"/>
          </a:xfrm>
          <a:prstGeom prst="rect">
            <a:avLst/>
          </a:prstGeom>
          <a:noFill/>
        </p:spPr>
        <p:txBody>
          <a:bodyPr wrap="square" rtlCol="0">
            <a:spAutoFit/>
          </a:bodyPr>
          <a:lstStyle/>
          <a:p>
            <a:r>
              <a:rPr lang="en-US" sz="1200" dirty="0"/>
              <a:t>“We are preparing two manuscripts focused on the Lagrangian statistics of the sea ice trajectories: the first, “Sea ice dispersion mirrors underlying submesoscale ocean currents amid strong atmospheric forcing”, by Watkins, Lopez-Acosta, Kim, and Wilhelmus, focuses on the absolute dispersion of Fram Strait IFT trajectories and trajectory-based eddy detection and will be submitted to Nature Geoscience. </a:t>
            </a:r>
          </a:p>
          <a:p>
            <a:endParaRPr lang="en-US" sz="1200" dirty="0"/>
          </a:p>
          <a:p>
            <a:r>
              <a:rPr lang="en-US" sz="1200" dirty="0"/>
              <a:t>The second focuses on multi-particle statistics, including relative dispersion and structure function analysis, and includes intercomparison with multiple drifting buoy deployments. This paper has the working title “Lagrangian statistics of in-situ and remote sensing sea ice observations in the Spring- and Summertime Marginal Ice Zones” and will be submitted to The Cryosphere. “</a:t>
            </a:r>
          </a:p>
        </p:txBody>
      </p:sp>
    </p:spTree>
    <p:extLst>
      <p:ext uri="{BB962C8B-B14F-4D97-AF65-F5344CB8AC3E}">
        <p14:creationId xmlns:p14="http://schemas.microsoft.com/office/powerpoint/2010/main" val="29566908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2D871-CCFC-2C51-3B8F-3B24CC4A8B75}"/>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Paper: </a:t>
            </a:r>
            <a:r>
              <a:rPr lang="en-US" sz="2400" i="1" dirty="0">
                <a:latin typeface="Helvetica Neue Medium" panose="02000503000000020004" pitchFamily="2" charset="0"/>
                <a:ea typeface="Helvetica Neue Medium" panose="02000503000000020004" pitchFamily="2" charset="0"/>
                <a:cs typeface="Helvetica Neue Medium" panose="02000503000000020004" pitchFamily="2" charset="0"/>
              </a:rPr>
              <a:t>Evaluation of sea ice segmentation with manually labeled imagery</a:t>
            </a:r>
            <a:endPar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
        <p:nvSpPr>
          <p:cNvPr id="3" name="TextBox 2">
            <a:extLst>
              <a:ext uri="{FF2B5EF4-FFF2-40B4-BE49-F238E27FC236}">
                <a16:creationId xmlns:a16="http://schemas.microsoft.com/office/drawing/2014/main" id="{B2CF321D-CBC2-CD16-F77E-69AB32D1FB28}"/>
              </a:ext>
            </a:extLst>
          </p:cNvPr>
          <p:cNvSpPr txBox="1"/>
          <p:nvPr/>
        </p:nvSpPr>
        <p:spPr>
          <a:xfrm>
            <a:off x="321733" y="787400"/>
            <a:ext cx="6858000" cy="1754326"/>
          </a:xfrm>
          <a:prstGeom prst="rect">
            <a:avLst/>
          </a:prstGeom>
          <a:noFill/>
        </p:spPr>
        <p:txBody>
          <a:bodyPr wrap="square" rtlCol="0">
            <a:spAutoFit/>
          </a:bodyPr>
          <a:lstStyle/>
          <a:p>
            <a:r>
              <a:rPr lang="en-US" dirty="0"/>
              <a:t>Using a set of manually identified sea ice floes, we carry out an experiment to test the sensitivity of a set of segmentation quality metrics to errors in object properties and sampling. As an example, we apply the best-performing metrics to a set of segmentation results from two versions of an ice floe segmentation and tracking algorithm.</a:t>
            </a:r>
          </a:p>
        </p:txBody>
      </p:sp>
    </p:spTree>
    <p:extLst>
      <p:ext uri="{BB962C8B-B14F-4D97-AF65-F5344CB8AC3E}">
        <p14:creationId xmlns:p14="http://schemas.microsoft.com/office/powerpoint/2010/main" val="8417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CB90D-B999-7E43-A9CF-96B6216AC075}"/>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1. Objectives and overview</a:t>
            </a:r>
          </a:p>
        </p:txBody>
      </p:sp>
      <p:sp>
        <p:nvSpPr>
          <p:cNvPr id="3" name="Content Placeholder 2">
            <a:extLst>
              <a:ext uri="{FF2B5EF4-FFF2-40B4-BE49-F238E27FC236}">
                <a16:creationId xmlns:a16="http://schemas.microsoft.com/office/drawing/2014/main" id="{799947F0-0296-96F5-191D-EFF89F1CB446}"/>
              </a:ext>
            </a:extLst>
          </p:cNvPr>
          <p:cNvSpPr txBox="1">
            <a:spLocks/>
          </p:cNvSpPr>
          <p:nvPr/>
        </p:nvSpPr>
        <p:spPr>
          <a:xfrm>
            <a:off x="232560" y="681036"/>
            <a:ext cx="6452154" cy="39224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Adapt practices from GEOBIA and computer vision to the challenge of evaluating sea ice segmentation quality</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Determine measures to use for calibration</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Introduce the random sample dataset</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Test the measures with two versions of IFT</a:t>
            </a: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209844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BCB64-A65B-598C-F4BF-E41C2FE133E9}"/>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Timeline</a:t>
            </a:r>
          </a:p>
        </p:txBody>
      </p:sp>
      <p:sp>
        <p:nvSpPr>
          <p:cNvPr id="3" name="Content Placeholder 2">
            <a:extLst>
              <a:ext uri="{FF2B5EF4-FFF2-40B4-BE49-F238E27FC236}">
                <a16:creationId xmlns:a16="http://schemas.microsoft.com/office/drawing/2014/main" id="{6F73238D-0DE4-9E38-6958-4655FFA7A7E6}"/>
              </a:ext>
            </a:extLst>
          </p:cNvPr>
          <p:cNvSpPr txBox="1">
            <a:spLocks/>
          </p:cNvSpPr>
          <p:nvPr/>
        </p:nvSpPr>
        <p:spPr>
          <a:xfrm>
            <a:off x="233291" y="3402489"/>
            <a:ext cx="6714778" cy="809296"/>
          </a:xfrm>
          <a:prstGeom prst="rect">
            <a:avLst/>
          </a:prstGeom>
          <a:ln w="12700">
            <a:solidFill>
              <a:schemeClr val="accent1">
                <a:shade val="15000"/>
              </a:schemeClr>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Hatcher et al. “Evaluating object-based sea ice segmentation.”</a:t>
            </a:r>
            <a:r>
              <a:rPr lang="en-US" sz="1400" b="1" i="1" dirty="0">
                <a:latin typeface="Helvetica Neue" panose="02000503000000020004" pitchFamily="2" charset="0"/>
                <a:ea typeface="Helvetica Neue" panose="02000503000000020004" pitchFamily="2" charset="0"/>
                <a:cs typeface="Helvetica Neue" panose="02000503000000020004" pitchFamily="2" charset="0"/>
              </a:rPr>
              <a:t> IEEE TGRS</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Evaluation dataset(?) and metrics. Application of Simon’s methods.</a:t>
            </a: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Content Placeholder 2">
            <a:extLst>
              <a:ext uri="{FF2B5EF4-FFF2-40B4-BE49-F238E27FC236}">
                <a16:creationId xmlns:a16="http://schemas.microsoft.com/office/drawing/2014/main" id="{F1DCBB99-8AE8-B4EF-7949-0AD945672A9C}"/>
              </a:ext>
            </a:extLst>
          </p:cNvPr>
          <p:cNvSpPr txBox="1">
            <a:spLocks/>
          </p:cNvSpPr>
          <p:nvPr/>
        </p:nvSpPr>
        <p:spPr>
          <a:xfrm>
            <a:off x="233291" y="1558131"/>
            <a:ext cx="6700719" cy="703209"/>
          </a:xfrm>
          <a:prstGeom prst="rect">
            <a:avLst/>
          </a:prstGeom>
          <a:ln w="12700">
            <a:solidFill>
              <a:schemeClr val="accent1">
                <a:shade val="15000"/>
              </a:schemeClr>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Watkins et al., “IceFloeTracker.jl: Open Source Software for …” </a:t>
            </a:r>
            <a:r>
              <a:rPr lang="en-US" sz="1400" b="1" i="1" dirty="0">
                <a:latin typeface="Helvetica Neue" panose="02000503000000020004" pitchFamily="2" charset="0"/>
                <a:ea typeface="Helvetica Neue" panose="02000503000000020004" pitchFamily="2" charset="0"/>
                <a:cs typeface="Helvetica Neue" panose="02000503000000020004" pitchFamily="2" charset="0"/>
              </a:rPr>
              <a:t>JOSS</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Demonstrate scientific need for software, document its capability</a:t>
            </a:r>
          </a:p>
        </p:txBody>
      </p:sp>
      <p:sp>
        <p:nvSpPr>
          <p:cNvPr id="9" name="Content Placeholder 2">
            <a:extLst>
              <a:ext uri="{FF2B5EF4-FFF2-40B4-BE49-F238E27FC236}">
                <a16:creationId xmlns:a16="http://schemas.microsoft.com/office/drawing/2014/main" id="{809F12A3-CB42-1BC2-137F-5810A457BC7D}"/>
              </a:ext>
            </a:extLst>
          </p:cNvPr>
          <p:cNvSpPr txBox="1">
            <a:spLocks/>
          </p:cNvSpPr>
          <p:nvPr/>
        </p:nvSpPr>
        <p:spPr>
          <a:xfrm>
            <a:off x="233291" y="4508990"/>
            <a:ext cx="6714778" cy="1375031"/>
          </a:xfrm>
          <a:prstGeom prst="rect">
            <a:avLst/>
          </a:prstGeom>
          <a:ln w="12700">
            <a:solidFill>
              <a:schemeClr val="accent1">
                <a:shade val="15000"/>
              </a:schemeClr>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Watkins et al. Calibration/validation of the </a:t>
            </a:r>
            <a:r>
              <a:rPr lang="en-US" sz="1400" b="1" dirty="0" err="1">
                <a:latin typeface="Helvetica Neue" panose="02000503000000020004" pitchFamily="2" charset="0"/>
                <a:ea typeface="Helvetica Neue" panose="02000503000000020004" pitchFamily="2" charset="0"/>
                <a:cs typeface="Helvetica Neue" panose="02000503000000020004" pitchFamily="2" charset="0"/>
              </a:rPr>
              <a:t>cloudmask</a:t>
            </a:r>
            <a:r>
              <a:rPr lang="en-US" sz="1400" b="1" dirty="0">
                <a:latin typeface="Helvetica Neue" panose="02000503000000020004" pitchFamily="2" charset="0"/>
                <a:ea typeface="Helvetica Neue" panose="02000503000000020004" pitchFamily="2" charset="0"/>
                <a:cs typeface="Helvetica Neue" panose="02000503000000020004" pitchFamily="2" charset="0"/>
              </a:rPr>
              <a:t>, preprocessing, segmentation, and tracking (for original IFT)</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Description of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cal-val</a:t>
            </a:r>
            <a:r>
              <a:rPr lang="en-US" sz="1400" dirty="0">
                <a:latin typeface="Helvetica Neue" panose="02000503000000020004" pitchFamily="2" charset="0"/>
                <a:ea typeface="Helvetica Neue" panose="02000503000000020004" pitchFamily="2" charset="0"/>
                <a:cs typeface="Helvetica Neue" panose="02000503000000020004" pitchFamily="2" charset="0"/>
              </a:rPr>
              <a:t> methods</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Dataset, and potentially scientific result if the venue is appropriate</a:t>
            </a:r>
            <a:endParaRPr lang="en-US" sz="1400" b="1" i="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Content Placeholder 2">
            <a:extLst>
              <a:ext uri="{FF2B5EF4-FFF2-40B4-BE49-F238E27FC236}">
                <a16:creationId xmlns:a16="http://schemas.microsoft.com/office/drawing/2014/main" id="{378AB3B9-3CBA-7F40-D687-DA6994EC1DC0}"/>
              </a:ext>
            </a:extLst>
          </p:cNvPr>
          <p:cNvSpPr txBox="1">
            <a:spLocks/>
          </p:cNvSpPr>
          <p:nvPr/>
        </p:nvSpPr>
        <p:spPr>
          <a:xfrm>
            <a:off x="222049" y="705179"/>
            <a:ext cx="6714778" cy="703208"/>
          </a:xfrm>
          <a:prstGeom prst="rect">
            <a:avLst/>
          </a:prstGeom>
          <a:ln w="12700">
            <a:solidFill>
              <a:schemeClr val="accent1">
                <a:shade val="15000"/>
              </a:schemeClr>
            </a:solidFill>
          </a:ln>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Watkins et al. “Observing floe-scale ice motion during summer” </a:t>
            </a:r>
            <a:r>
              <a:rPr lang="en-US" sz="1400" b="1" i="1" dirty="0" err="1">
                <a:latin typeface="Helvetica Neue" panose="02000503000000020004" pitchFamily="2" charset="0"/>
                <a:ea typeface="Helvetica Neue" panose="02000503000000020004" pitchFamily="2" charset="0"/>
                <a:cs typeface="Helvetica Neue" panose="02000503000000020004" pitchFamily="2" charset="0"/>
              </a:rPr>
              <a:t>AoG</a:t>
            </a:r>
            <a:endParaRPr lang="en-US" sz="1400" i="1"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Fram Strait dataset and demonstration of data utility + Poster presentation at AGU</a:t>
            </a:r>
          </a:p>
        </p:txBody>
      </p:sp>
      <p:cxnSp>
        <p:nvCxnSpPr>
          <p:cNvPr id="12" name="Straight Connector 11">
            <a:extLst>
              <a:ext uri="{FF2B5EF4-FFF2-40B4-BE49-F238E27FC236}">
                <a16:creationId xmlns:a16="http://schemas.microsoft.com/office/drawing/2014/main" id="{945271FE-7C69-6C30-8F18-B1FCEA5886C2}"/>
              </a:ext>
            </a:extLst>
          </p:cNvPr>
          <p:cNvCxnSpPr/>
          <p:nvPr/>
        </p:nvCxnSpPr>
        <p:spPr>
          <a:xfrm>
            <a:off x="7315200" y="705179"/>
            <a:ext cx="0" cy="5884807"/>
          </a:xfrm>
          <a:prstGeom prst="line">
            <a:avLst/>
          </a:prstGeom>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729004B9-9EE1-614F-3935-31D267E1F260}"/>
              </a:ext>
            </a:extLst>
          </p:cNvPr>
          <p:cNvSpPr txBox="1"/>
          <p:nvPr/>
        </p:nvSpPr>
        <p:spPr>
          <a:xfrm>
            <a:off x="7693574" y="1096022"/>
            <a:ext cx="4413003" cy="523220"/>
          </a:xfrm>
          <a:prstGeom prst="rect">
            <a:avLst/>
          </a:prstGeom>
          <a:noFill/>
        </p:spPr>
        <p:txBody>
          <a:bodyPr wrap="square" rtlCol="0">
            <a:spAutoFit/>
          </a:bodyPr>
          <a:lstStyle/>
          <a:p>
            <a:r>
              <a:rPr lang="en-US" sz="1400" dirty="0"/>
              <a:t>Revised draft to coauthors + Jenny by Nov. 25, 2024</a:t>
            </a:r>
          </a:p>
          <a:p>
            <a:r>
              <a:rPr lang="en-US" sz="1400" dirty="0"/>
              <a:t>Re-submit to Annals of Glaciology by Dec. 6, 2024</a:t>
            </a:r>
          </a:p>
        </p:txBody>
      </p:sp>
      <p:sp>
        <p:nvSpPr>
          <p:cNvPr id="14" name="TextBox 13">
            <a:extLst>
              <a:ext uri="{FF2B5EF4-FFF2-40B4-BE49-F238E27FC236}">
                <a16:creationId xmlns:a16="http://schemas.microsoft.com/office/drawing/2014/main" id="{7AF227D4-DB60-07E4-6D5F-15A9744AB6A7}"/>
              </a:ext>
            </a:extLst>
          </p:cNvPr>
          <p:cNvSpPr txBox="1"/>
          <p:nvPr/>
        </p:nvSpPr>
        <p:spPr>
          <a:xfrm>
            <a:off x="7693573" y="1712627"/>
            <a:ext cx="4413003" cy="523220"/>
          </a:xfrm>
          <a:prstGeom prst="rect">
            <a:avLst/>
          </a:prstGeom>
          <a:noFill/>
        </p:spPr>
        <p:txBody>
          <a:bodyPr wrap="square" rtlCol="0">
            <a:spAutoFit/>
          </a:bodyPr>
          <a:lstStyle/>
          <a:p>
            <a:r>
              <a:rPr lang="en-US" sz="1400" dirty="0"/>
              <a:t>Finish draft of documentation pages</a:t>
            </a:r>
          </a:p>
          <a:p>
            <a:r>
              <a:rPr lang="en-US" sz="1400" dirty="0"/>
              <a:t>Draft 2024 NASA report</a:t>
            </a:r>
          </a:p>
        </p:txBody>
      </p:sp>
      <p:sp>
        <p:nvSpPr>
          <p:cNvPr id="4" name="TextBox 3">
            <a:extLst>
              <a:ext uri="{FF2B5EF4-FFF2-40B4-BE49-F238E27FC236}">
                <a16:creationId xmlns:a16="http://schemas.microsoft.com/office/drawing/2014/main" id="{7E9392F8-55C9-9C36-E8B1-49331177BAAA}"/>
              </a:ext>
            </a:extLst>
          </p:cNvPr>
          <p:cNvSpPr txBox="1"/>
          <p:nvPr/>
        </p:nvSpPr>
        <p:spPr>
          <a:xfrm>
            <a:off x="7083970" y="1196932"/>
            <a:ext cx="483476" cy="276999"/>
          </a:xfrm>
          <a:prstGeom prst="rect">
            <a:avLst/>
          </a:prstGeom>
          <a:solidFill>
            <a:schemeClr val="tx2">
              <a:lumMod val="10000"/>
              <a:lumOff val="90000"/>
            </a:schemeClr>
          </a:solidFill>
        </p:spPr>
        <p:txBody>
          <a:bodyPr wrap="square" rtlCol="0">
            <a:spAutoFit/>
          </a:bodyPr>
          <a:lstStyle/>
          <a:p>
            <a:pPr algn="ctr"/>
            <a:r>
              <a:rPr lang="en-US" sz="1200" dirty="0"/>
              <a:t>Nov</a:t>
            </a:r>
          </a:p>
        </p:txBody>
      </p:sp>
      <p:sp>
        <p:nvSpPr>
          <p:cNvPr id="6" name="TextBox 5">
            <a:extLst>
              <a:ext uri="{FF2B5EF4-FFF2-40B4-BE49-F238E27FC236}">
                <a16:creationId xmlns:a16="http://schemas.microsoft.com/office/drawing/2014/main" id="{A4262AC8-5D60-10DF-CE4B-8971E149D2F6}"/>
              </a:ext>
            </a:extLst>
          </p:cNvPr>
          <p:cNvSpPr txBox="1"/>
          <p:nvPr/>
        </p:nvSpPr>
        <p:spPr>
          <a:xfrm>
            <a:off x="7083970" y="1866516"/>
            <a:ext cx="483476" cy="276999"/>
          </a:xfrm>
          <a:prstGeom prst="rect">
            <a:avLst/>
          </a:prstGeom>
          <a:solidFill>
            <a:schemeClr val="tx2">
              <a:lumMod val="10000"/>
              <a:lumOff val="90000"/>
            </a:schemeClr>
          </a:solidFill>
        </p:spPr>
        <p:txBody>
          <a:bodyPr wrap="square" rtlCol="0">
            <a:spAutoFit/>
          </a:bodyPr>
          <a:lstStyle/>
          <a:p>
            <a:pPr algn="ctr"/>
            <a:r>
              <a:rPr lang="en-US" sz="1200" dirty="0"/>
              <a:t>Dec</a:t>
            </a:r>
          </a:p>
        </p:txBody>
      </p:sp>
      <p:sp>
        <p:nvSpPr>
          <p:cNvPr id="7" name="TextBox 6">
            <a:extLst>
              <a:ext uri="{FF2B5EF4-FFF2-40B4-BE49-F238E27FC236}">
                <a16:creationId xmlns:a16="http://schemas.microsoft.com/office/drawing/2014/main" id="{11A9971F-232E-E72E-5674-AEBD8A92CE61}"/>
              </a:ext>
            </a:extLst>
          </p:cNvPr>
          <p:cNvSpPr txBox="1"/>
          <p:nvPr/>
        </p:nvSpPr>
        <p:spPr>
          <a:xfrm>
            <a:off x="7083970" y="2536100"/>
            <a:ext cx="483476" cy="276999"/>
          </a:xfrm>
          <a:prstGeom prst="rect">
            <a:avLst/>
          </a:prstGeom>
          <a:solidFill>
            <a:schemeClr val="accent3">
              <a:lumMod val="20000"/>
              <a:lumOff val="80000"/>
            </a:schemeClr>
          </a:solidFill>
        </p:spPr>
        <p:txBody>
          <a:bodyPr wrap="square" rtlCol="0">
            <a:spAutoFit/>
          </a:bodyPr>
          <a:lstStyle/>
          <a:p>
            <a:pPr algn="ctr"/>
            <a:r>
              <a:rPr lang="en-US" sz="1200" dirty="0"/>
              <a:t>Jan</a:t>
            </a:r>
          </a:p>
        </p:txBody>
      </p:sp>
      <p:sp>
        <p:nvSpPr>
          <p:cNvPr id="8" name="TextBox 7">
            <a:extLst>
              <a:ext uri="{FF2B5EF4-FFF2-40B4-BE49-F238E27FC236}">
                <a16:creationId xmlns:a16="http://schemas.microsoft.com/office/drawing/2014/main" id="{F2569B01-EF1D-1345-4E4D-543C44D1929E}"/>
              </a:ext>
            </a:extLst>
          </p:cNvPr>
          <p:cNvSpPr txBox="1"/>
          <p:nvPr/>
        </p:nvSpPr>
        <p:spPr>
          <a:xfrm>
            <a:off x="7083970" y="3205684"/>
            <a:ext cx="483476" cy="276999"/>
          </a:xfrm>
          <a:prstGeom prst="rect">
            <a:avLst/>
          </a:prstGeom>
          <a:solidFill>
            <a:schemeClr val="accent3">
              <a:lumMod val="20000"/>
              <a:lumOff val="80000"/>
            </a:schemeClr>
          </a:solidFill>
        </p:spPr>
        <p:txBody>
          <a:bodyPr wrap="square" rtlCol="0">
            <a:spAutoFit/>
          </a:bodyPr>
          <a:lstStyle/>
          <a:p>
            <a:pPr algn="ctr"/>
            <a:r>
              <a:rPr lang="en-US" sz="1200" dirty="0"/>
              <a:t>Feb</a:t>
            </a:r>
          </a:p>
        </p:txBody>
      </p:sp>
      <p:sp>
        <p:nvSpPr>
          <p:cNvPr id="11" name="TextBox 10">
            <a:extLst>
              <a:ext uri="{FF2B5EF4-FFF2-40B4-BE49-F238E27FC236}">
                <a16:creationId xmlns:a16="http://schemas.microsoft.com/office/drawing/2014/main" id="{705AC6DE-53DD-CBDE-33DA-9DC980CC5DC4}"/>
              </a:ext>
            </a:extLst>
          </p:cNvPr>
          <p:cNvSpPr txBox="1"/>
          <p:nvPr/>
        </p:nvSpPr>
        <p:spPr>
          <a:xfrm>
            <a:off x="7083970" y="3875268"/>
            <a:ext cx="483476" cy="276999"/>
          </a:xfrm>
          <a:prstGeom prst="rect">
            <a:avLst/>
          </a:prstGeom>
          <a:solidFill>
            <a:schemeClr val="accent3">
              <a:lumMod val="20000"/>
              <a:lumOff val="80000"/>
            </a:schemeClr>
          </a:solidFill>
        </p:spPr>
        <p:txBody>
          <a:bodyPr wrap="square" rtlCol="0">
            <a:spAutoFit/>
          </a:bodyPr>
          <a:lstStyle/>
          <a:p>
            <a:pPr algn="ctr"/>
            <a:r>
              <a:rPr lang="en-US" sz="1200" dirty="0"/>
              <a:t>Mar</a:t>
            </a:r>
          </a:p>
        </p:txBody>
      </p:sp>
      <p:sp>
        <p:nvSpPr>
          <p:cNvPr id="15" name="TextBox 14">
            <a:extLst>
              <a:ext uri="{FF2B5EF4-FFF2-40B4-BE49-F238E27FC236}">
                <a16:creationId xmlns:a16="http://schemas.microsoft.com/office/drawing/2014/main" id="{BABD8B9A-AF89-5495-7112-50F9866C34ED}"/>
              </a:ext>
            </a:extLst>
          </p:cNvPr>
          <p:cNvSpPr txBox="1"/>
          <p:nvPr/>
        </p:nvSpPr>
        <p:spPr>
          <a:xfrm>
            <a:off x="7083970" y="4544852"/>
            <a:ext cx="483476" cy="276999"/>
          </a:xfrm>
          <a:prstGeom prst="rect">
            <a:avLst/>
          </a:prstGeom>
          <a:solidFill>
            <a:schemeClr val="accent2">
              <a:lumMod val="20000"/>
              <a:lumOff val="80000"/>
            </a:schemeClr>
          </a:solidFill>
        </p:spPr>
        <p:txBody>
          <a:bodyPr wrap="square" rtlCol="0">
            <a:spAutoFit/>
          </a:bodyPr>
          <a:lstStyle/>
          <a:p>
            <a:pPr algn="ctr"/>
            <a:r>
              <a:rPr lang="en-US" sz="1200" dirty="0"/>
              <a:t>Apr</a:t>
            </a:r>
          </a:p>
        </p:txBody>
      </p:sp>
      <p:sp>
        <p:nvSpPr>
          <p:cNvPr id="16" name="TextBox 15">
            <a:extLst>
              <a:ext uri="{FF2B5EF4-FFF2-40B4-BE49-F238E27FC236}">
                <a16:creationId xmlns:a16="http://schemas.microsoft.com/office/drawing/2014/main" id="{DBC4ED9D-54FB-E80A-FBB6-4711F83994EB}"/>
              </a:ext>
            </a:extLst>
          </p:cNvPr>
          <p:cNvSpPr txBox="1"/>
          <p:nvPr/>
        </p:nvSpPr>
        <p:spPr>
          <a:xfrm>
            <a:off x="7083970" y="5214436"/>
            <a:ext cx="483476" cy="276999"/>
          </a:xfrm>
          <a:prstGeom prst="rect">
            <a:avLst/>
          </a:prstGeom>
          <a:solidFill>
            <a:schemeClr val="accent2">
              <a:lumMod val="20000"/>
              <a:lumOff val="80000"/>
            </a:schemeClr>
          </a:solidFill>
        </p:spPr>
        <p:txBody>
          <a:bodyPr wrap="square" rtlCol="0">
            <a:spAutoFit/>
          </a:bodyPr>
          <a:lstStyle/>
          <a:p>
            <a:pPr algn="ctr"/>
            <a:r>
              <a:rPr lang="en-US" sz="1200" dirty="0"/>
              <a:t>May</a:t>
            </a:r>
          </a:p>
        </p:txBody>
      </p:sp>
      <p:sp>
        <p:nvSpPr>
          <p:cNvPr id="17" name="TextBox 16">
            <a:extLst>
              <a:ext uri="{FF2B5EF4-FFF2-40B4-BE49-F238E27FC236}">
                <a16:creationId xmlns:a16="http://schemas.microsoft.com/office/drawing/2014/main" id="{09483CC6-1CFD-8863-7D16-7F271D5340F7}"/>
              </a:ext>
            </a:extLst>
          </p:cNvPr>
          <p:cNvSpPr txBox="1"/>
          <p:nvPr/>
        </p:nvSpPr>
        <p:spPr>
          <a:xfrm>
            <a:off x="7083970" y="5884022"/>
            <a:ext cx="483476" cy="276999"/>
          </a:xfrm>
          <a:prstGeom prst="rect">
            <a:avLst/>
          </a:prstGeom>
          <a:solidFill>
            <a:schemeClr val="accent2">
              <a:lumMod val="20000"/>
              <a:lumOff val="80000"/>
            </a:schemeClr>
          </a:solidFill>
        </p:spPr>
        <p:txBody>
          <a:bodyPr wrap="square" rtlCol="0">
            <a:spAutoFit/>
          </a:bodyPr>
          <a:lstStyle/>
          <a:p>
            <a:pPr algn="ctr"/>
            <a:r>
              <a:rPr lang="en-US" sz="1200" dirty="0"/>
              <a:t>Jun</a:t>
            </a:r>
          </a:p>
        </p:txBody>
      </p:sp>
    </p:spTree>
    <p:extLst>
      <p:ext uri="{BB962C8B-B14F-4D97-AF65-F5344CB8AC3E}">
        <p14:creationId xmlns:p14="http://schemas.microsoft.com/office/powerpoint/2010/main" val="879894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B6E43-D676-8EB4-A952-2A4E260E24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1831E2-598C-AA98-C3DC-A1D02D81BAFF}"/>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1. Data: Random sample dataset</a:t>
            </a:r>
          </a:p>
        </p:txBody>
      </p:sp>
      <p:sp>
        <p:nvSpPr>
          <p:cNvPr id="3" name="Content Placeholder 2">
            <a:extLst>
              <a:ext uri="{FF2B5EF4-FFF2-40B4-BE49-F238E27FC236}">
                <a16:creationId xmlns:a16="http://schemas.microsoft.com/office/drawing/2014/main" id="{AFD0628B-29F9-4F7C-4E30-D479044CA456}"/>
              </a:ext>
            </a:extLst>
          </p:cNvPr>
          <p:cNvSpPr txBox="1">
            <a:spLocks/>
          </p:cNvSpPr>
          <p:nvPr/>
        </p:nvSpPr>
        <p:spPr>
          <a:xfrm>
            <a:off x="232560" y="681036"/>
            <a:ext cx="6452154" cy="39224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Random sampling procedure. Aim is to select random (x, y, t) triads (position and time) from the marginal ice zone (MIZ).</a:t>
            </a:r>
          </a:p>
          <a:p>
            <a:pPr marL="342900" indent="-342900">
              <a:buFont typeface="Arial" panose="020B0604020202020204" pitchFamily="34" charset="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MIZ defined by SIC between 15 and 85%</a:t>
            </a:r>
          </a:p>
          <a:p>
            <a:pPr marL="342900" indent="-342900">
              <a:buFont typeface="Arial" panose="020B0604020202020204" pitchFamily="34" charset="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Further requirement that the 100 km by 100 km square centered at (x, y) have SIF (area of pixels with &gt; 15% SIC) larger than 0.25. </a:t>
            </a:r>
          </a:p>
          <a:p>
            <a:pPr marL="342900" indent="-342900">
              <a:buFont typeface="Arial" panose="020B0604020202020204" pitchFamily="34" charset="0"/>
              <a:buAutoNum type="arabicPeriod"/>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0172300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5175C-3CB8-9A27-D3F6-4D6C62B6A0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CD5824-6C3C-E9A4-190D-2B9F6CB40128}"/>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1. Data: Synthetic dataset</a:t>
            </a:r>
          </a:p>
        </p:txBody>
      </p:sp>
      <p:sp>
        <p:nvSpPr>
          <p:cNvPr id="3" name="Content Placeholder 2">
            <a:extLst>
              <a:ext uri="{FF2B5EF4-FFF2-40B4-BE49-F238E27FC236}">
                <a16:creationId xmlns:a16="http://schemas.microsoft.com/office/drawing/2014/main" id="{27964EF0-F6AE-165F-D956-1B28DAD20B1C}"/>
              </a:ext>
            </a:extLst>
          </p:cNvPr>
          <p:cNvSpPr txBox="1">
            <a:spLocks/>
          </p:cNvSpPr>
          <p:nvPr/>
        </p:nvSpPr>
        <p:spPr>
          <a:xfrm>
            <a:off x="232560" y="681036"/>
            <a:ext cx="6452154" cy="39224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Adding known errors so that we can test the sensitivity of metrics.</a:t>
            </a:r>
          </a:p>
          <a:p>
            <a:pPr marL="342900" indent="-342900">
              <a:buFont typeface="Arial" panose="020B0604020202020204" pitchFamily="34" charset="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Sampling bias: increasing fraction of false negatives. Randomly select floes to delete. Also test sensitivity to deleting small floes vs large floes.</a:t>
            </a:r>
          </a:p>
          <a:p>
            <a:pPr marL="342900" indent="-342900">
              <a:buFont typeface="Arial" panose="020B0604020202020204" pitchFamily="34" charset="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Sampling bias: increasing fraction of false positives. Randomly add circles of similar sizes to blank areas of images. Test sensitivity with small vs large floes.</a:t>
            </a:r>
          </a:p>
          <a:p>
            <a:pPr marL="342900" indent="-342900">
              <a:buFont typeface="Arial" panose="020B0604020202020204" pitchFamily="34" charset="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Area bias: dilate floes by n pixels (n from 1 to 10 or so), erode floes by n pixels.</a:t>
            </a:r>
          </a:p>
          <a:p>
            <a:pPr marL="342900" indent="-342900">
              <a:buFont typeface="Arial" panose="020B0604020202020204" pitchFamily="34" charset="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Boundary errors: will need a way to do this. Perhaps replacing floes with shape with similar size, but not overlapping with other floes? Area change also affects the boundary. </a:t>
            </a:r>
          </a:p>
          <a:p>
            <a:pPr marL="342900" indent="-342900">
              <a:buFont typeface="Arial" panose="020B0604020202020204" pitchFamily="34" charset="0"/>
              <a:buAutoNum type="arabicPeriod"/>
            </a:pPr>
            <a:r>
              <a:rPr lang="en-US" sz="1400" dirty="0" err="1">
                <a:latin typeface="Helvetica Neue" panose="02000503000000020004" pitchFamily="2" charset="0"/>
                <a:ea typeface="Helvetica Neue" panose="02000503000000020004" pitchFamily="2" charset="0"/>
                <a:cs typeface="Helvetica Neue" panose="02000503000000020004" pitchFamily="2" charset="0"/>
              </a:rPr>
              <a:t>Oversegmentation</a:t>
            </a:r>
            <a:r>
              <a:rPr lang="en-US" sz="1400" dirty="0">
                <a:latin typeface="Helvetica Neue" panose="02000503000000020004" pitchFamily="2" charset="0"/>
                <a:ea typeface="Helvetica Neue" panose="02000503000000020004" pitchFamily="2" charset="0"/>
                <a:cs typeface="Helvetica Neue" panose="02000503000000020004" pitchFamily="2" charset="0"/>
              </a:rPr>
              <a:t> and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undersegmentation</a:t>
            </a:r>
            <a:r>
              <a:rPr lang="en-US" sz="1400" dirty="0">
                <a:latin typeface="Helvetica Neue" panose="02000503000000020004" pitchFamily="2" charset="0"/>
                <a:ea typeface="Helvetica Neue" panose="02000503000000020004" pitchFamily="2" charset="0"/>
                <a:cs typeface="Helvetica Neue" panose="02000503000000020004" pitchFamily="2" charset="0"/>
              </a:rPr>
              <a:t>. For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undersegmentation</a:t>
            </a:r>
            <a:r>
              <a:rPr lang="en-US" sz="1400" dirty="0">
                <a:latin typeface="Helvetica Neue" panose="02000503000000020004" pitchFamily="2" charset="0"/>
                <a:ea typeface="Helvetica Neue" panose="02000503000000020004" pitchFamily="2" charset="0"/>
                <a:cs typeface="Helvetica Neue" panose="02000503000000020004" pitchFamily="2" charset="0"/>
              </a:rPr>
              <a:t>, I can join objects, either through dilation or through</a:t>
            </a:r>
          </a:p>
          <a:p>
            <a:pPr marL="342900" indent="-342900">
              <a:buFont typeface="Arial" panose="020B0604020202020204" pitchFamily="34" charset="0"/>
              <a:buAutoNum type="arabicPeriod"/>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521150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8DCAE54-F743-2ED8-DE8C-770D59CEB3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1752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3A620C3-8114-66E7-444B-A1BA3ED031EA}"/>
              </a:ext>
            </a:extLst>
          </p:cNvPr>
          <p:cNvSpPr txBox="1"/>
          <p:nvPr/>
        </p:nvSpPr>
        <p:spPr>
          <a:xfrm>
            <a:off x="5427133" y="186267"/>
            <a:ext cx="6654800" cy="6124754"/>
          </a:xfrm>
          <a:prstGeom prst="rect">
            <a:avLst/>
          </a:prstGeom>
          <a:noFill/>
        </p:spPr>
        <p:txBody>
          <a:bodyPr wrap="square" rtlCol="0">
            <a:spAutoFit/>
          </a:bodyPr>
          <a:lstStyle/>
          <a:p>
            <a:endParaRPr lang="en-US" sz="1400" b="1" dirty="0"/>
          </a:p>
          <a:p>
            <a:r>
              <a:rPr lang="en-US" sz="1400" b="1" dirty="0"/>
              <a:t>Bering-Chukchi Seas</a:t>
            </a:r>
            <a:r>
              <a:rPr lang="en-US" sz="1400" dirty="0"/>
              <a:t> – some edge cases, could move box slightly to the right and down, so that the right boundary goes through Wrangel Island and the lower boundary through Point Barrow.</a:t>
            </a:r>
          </a:p>
          <a:p>
            <a:endParaRPr lang="en-US" sz="1400" dirty="0"/>
          </a:p>
          <a:p>
            <a:r>
              <a:rPr lang="en-US" sz="1400" b="1" dirty="0"/>
              <a:t>Beaufort Sea</a:t>
            </a:r>
            <a:r>
              <a:rPr lang="en-US" sz="1400" dirty="0"/>
              <a:t> – shrink the box so that the eastern border is at the island, northern border doesn’t really matter much.</a:t>
            </a:r>
          </a:p>
          <a:p>
            <a:endParaRPr lang="en-US" sz="1400" b="1" dirty="0"/>
          </a:p>
          <a:p>
            <a:r>
              <a:rPr lang="en-US" sz="1400" b="1" dirty="0"/>
              <a:t>Canadian Archipelago </a:t>
            </a:r>
            <a:r>
              <a:rPr lang="en-US" sz="1400" dirty="0"/>
              <a:t> - new tile, include the Beaufort Sea images that were already analyzed.</a:t>
            </a:r>
          </a:p>
          <a:p>
            <a:endParaRPr lang="en-US" sz="1400" b="1" dirty="0"/>
          </a:p>
          <a:p>
            <a:r>
              <a:rPr lang="en-US" sz="1400" b="1" dirty="0"/>
              <a:t>Hudson Bay </a:t>
            </a:r>
            <a:r>
              <a:rPr lang="en-US" sz="1400" dirty="0"/>
              <a:t>– extend slightly to the south and east</a:t>
            </a:r>
          </a:p>
          <a:p>
            <a:endParaRPr lang="en-US" sz="1400" b="1" dirty="0"/>
          </a:p>
          <a:p>
            <a:r>
              <a:rPr lang="en-US" sz="1400" b="1" dirty="0"/>
              <a:t>Baffin Bay </a:t>
            </a:r>
            <a:r>
              <a:rPr lang="en-US" sz="1400" dirty="0"/>
              <a:t>– narrower, extend further south.</a:t>
            </a:r>
          </a:p>
          <a:p>
            <a:endParaRPr lang="en-US" sz="1400" b="1" dirty="0"/>
          </a:p>
          <a:p>
            <a:r>
              <a:rPr lang="en-US" sz="1400" b="1" dirty="0"/>
              <a:t>Greenland Sea </a:t>
            </a:r>
            <a:r>
              <a:rPr lang="en-US" sz="1400" dirty="0"/>
              <a:t>– Svalbard to the North, </a:t>
            </a:r>
            <a:r>
              <a:rPr lang="en-US" sz="1400" dirty="0" err="1"/>
              <a:t>iceland</a:t>
            </a:r>
            <a:r>
              <a:rPr lang="en-US" sz="1400" dirty="0"/>
              <a:t> to the south, Jan Mayen to the east, </a:t>
            </a:r>
            <a:endParaRPr lang="en-US" sz="1400" b="1" dirty="0"/>
          </a:p>
          <a:p>
            <a:endParaRPr lang="en-US" sz="1400" b="1" dirty="0"/>
          </a:p>
          <a:p>
            <a:r>
              <a:rPr lang="en-US" sz="1400" b="1" dirty="0"/>
              <a:t>Barents-Kara Seas </a:t>
            </a:r>
            <a:r>
              <a:rPr lang="en-US" sz="1400" dirty="0"/>
              <a:t>– share border with Laptev and Greenland </a:t>
            </a:r>
            <a:r>
              <a:rPr lang="en-US" sz="1400" dirty="0" err="1"/>
              <a:t>sae</a:t>
            </a:r>
            <a:endParaRPr lang="en-US" sz="1400" b="1" dirty="0"/>
          </a:p>
          <a:p>
            <a:endParaRPr lang="en-US" sz="1400" b="1" dirty="0"/>
          </a:p>
          <a:p>
            <a:r>
              <a:rPr lang="en-US" sz="1400" b="1" dirty="0"/>
              <a:t>Laptev Sea </a:t>
            </a:r>
            <a:r>
              <a:rPr lang="en-US" sz="1400" dirty="0"/>
              <a:t>– make smaller, reassign samples to the East Siberian sea. Make “north” edge the same.</a:t>
            </a:r>
            <a:endParaRPr lang="en-US" sz="1400" b="1" dirty="0"/>
          </a:p>
          <a:p>
            <a:endParaRPr lang="en-US" sz="1400" b="1" dirty="0"/>
          </a:p>
          <a:p>
            <a:r>
              <a:rPr lang="en-US" sz="1400" b="1" dirty="0"/>
              <a:t>East Siberian Sea</a:t>
            </a:r>
            <a:r>
              <a:rPr lang="en-US" sz="1400" dirty="0"/>
              <a:t> – </a:t>
            </a:r>
            <a:r>
              <a:rPr lang="en-US" sz="1400" dirty="0" err="1"/>
              <a:t>wrangel</a:t>
            </a:r>
            <a:r>
              <a:rPr lang="en-US" sz="1400" dirty="0"/>
              <a:t> island to the west, new </a:t>
            </a:r>
            <a:r>
              <a:rPr lang="en-US" sz="1400" dirty="0" err="1"/>
              <a:t>siberian</a:t>
            </a:r>
            <a:r>
              <a:rPr lang="en-US" sz="1400" dirty="0"/>
              <a:t> islands to the right</a:t>
            </a:r>
          </a:p>
          <a:p>
            <a:endParaRPr lang="en-US" sz="1400" b="1" dirty="0"/>
          </a:p>
          <a:p>
            <a:r>
              <a:rPr lang="en-US" sz="1400" b="1" dirty="0"/>
              <a:t>Sea of </a:t>
            </a:r>
            <a:r>
              <a:rPr lang="en-US" sz="1400" b="1" dirty="0" err="1"/>
              <a:t>Okhostk</a:t>
            </a:r>
            <a:r>
              <a:rPr lang="en-US" sz="1400" dirty="0"/>
              <a:t> – very few images with visible floes. Should sampling continue until </a:t>
            </a:r>
            <a:r>
              <a:rPr lang="en-US" sz="1400" i="1" dirty="0"/>
              <a:t>n</a:t>
            </a:r>
            <a:r>
              <a:rPr lang="en-US" sz="1400" dirty="0"/>
              <a:t> images with visible floes are identified? Does it matter?</a:t>
            </a:r>
          </a:p>
          <a:p>
            <a:endParaRPr lang="en-US" sz="1400" b="1" dirty="0"/>
          </a:p>
        </p:txBody>
      </p:sp>
      <p:sp>
        <p:nvSpPr>
          <p:cNvPr id="15" name="Rectangle 14">
            <a:extLst>
              <a:ext uri="{FF2B5EF4-FFF2-40B4-BE49-F238E27FC236}">
                <a16:creationId xmlns:a16="http://schemas.microsoft.com/office/drawing/2014/main" id="{A41A286B-2113-3C99-267D-472DCE5E92F6}"/>
              </a:ext>
            </a:extLst>
          </p:cNvPr>
          <p:cNvSpPr/>
          <p:nvPr/>
        </p:nvSpPr>
        <p:spPr>
          <a:xfrm>
            <a:off x="457200" y="1794932"/>
            <a:ext cx="1219200" cy="1202267"/>
          </a:xfrm>
          <a:prstGeom prst="rect">
            <a:avLst/>
          </a:prstGeom>
          <a:solidFill>
            <a:srgbClr val="F22B91">
              <a:alpha val="22000"/>
            </a:srgbClr>
          </a:solidFill>
          <a:ln>
            <a:solidFill>
              <a:srgbClr val="F22B9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FA8CA37-1EBB-02D4-1E7C-F09C8F84E053}"/>
              </a:ext>
            </a:extLst>
          </p:cNvPr>
          <p:cNvSpPr/>
          <p:nvPr/>
        </p:nvSpPr>
        <p:spPr>
          <a:xfrm>
            <a:off x="982133" y="2997199"/>
            <a:ext cx="1075267" cy="863603"/>
          </a:xfrm>
          <a:prstGeom prst="rect">
            <a:avLst/>
          </a:prstGeom>
          <a:solidFill>
            <a:srgbClr val="7772B6">
              <a:alpha val="17120"/>
            </a:srgbClr>
          </a:solidFill>
          <a:ln>
            <a:solidFill>
              <a:srgbClr val="7772B6"/>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A6AA065-953D-3790-BA19-335677C465AD}"/>
              </a:ext>
            </a:extLst>
          </p:cNvPr>
          <p:cNvSpPr/>
          <p:nvPr/>
        </p:nvSpPr>
        <p:spPr>
          <a:xfrm>
            <a:off x="1676400" y="1794932"/>
            <a:ext cx="1075267" cy="1202267"/>
          </a:xfrm>
          <a:prstGeom prst="rect">
            <a:avLst/>
          </a:prstGeom>
          <a:solidFill>
            <a:srgbClr val="5DA110">
              <a:alpha val="15000"/>
            </a:srgbClr>
          </a:solidFill>
          <a:ln>
            <a:solidFill>
              <a:srgbClr val="5DA11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997615B-DAB7-0FCF-2232-FFC130B96C15}"/>
              </a:ext>
            </a:extLst>
          </p:cNvPr>
          <p:cNvSpPr/>
          <p:nvPr/>
        </p:nvSpPr>
        <p:spPr>
          <a:xfrm>
            <a:off x="982132" y="3860802"/>
            <a:ext cx="1075267" cy="1202267"/>
          </a:xfrm>
          <a:prstGeom prst="rect">
            <a:avLst/>
          </a:prstGeom>
          <a:solidFill>
            <a:schemeClr val="accent1">
              <a:lumMod val="40000"/>
              <a:lumOff val="60000"/>
              <a:alpha val="32493"/>
            </a:schemeClr>
          </a:solidFill>
          <a:ln>
            <a:solidFill>
              <a:schemeClr val="accent1">
                <a:lumMod val="40000"/>
                <a:lumOff val="6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01330DE-6824-9DE0-FE76-2C4B2F1AD81D}"/>
              </a:ext>
            </a:extLst>
          </p:cNvPr>
          <p:cNvSpPr/>
          <p:nvPr/>
        </p:nvSpPr>
        <p:spPr>
          <a:xfrm>
            <a:off x="2049992" y="4199466"/>
            <a:ext cx="695853" cy="1727206"/>
          </a:xfrm>
          <a:prstGeom prst="rect">
            <a:avLst/>
          </a:prstGeom>
          <a:solidFill>
            <a:srgbClr val="159D74">
              <a:alpha val="22000"/>
            </a:srgbClr>
          </a:solidFill>
          <a:ln>
            <a:solidFill>
              <a:srgbClr val="159D74"/>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61DD58D-426E-1DE4-6A3C-7BA47FF3DB00}"/>
              </a:ext>
            </a:extLst>
          </p:cNvPr>
          <p:cNvSpPr/>
          <p:nvPr/>
        </p:nvSpPr>
        <p:spPr>
          <a:xfrm>
            <a:off x="2745845" y="1794930"/>
            <a:ext cx="700089" cy="1202267"/>
          </a:xfrm>
          <a:prstGeom prst="rect">
            <a:avLst/>
          </a:prstGeom>
          <a:solidFill>
            <a:schemeClr val="bg1">
              <a:lumMod val="65000"/>
              <a:alpha val="22000"/>
            </a:schemeClr>
          </a:solidFill>
          <a:ln>
            <a:solidFill>
              <a:schemeClr val="bg1">
                <a:lumMod val="6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7C6B03C-18D4-40E0-8649-A987C424D576}"/>
              </a:ext>
            </a:extLst>
          </p:cNvPr>
          <p:cNvSpPr/>
          <p:nvPr/>
        </p:nvSpPr>
        <p:spPr>
          <a:xfrm>
            <a:off x="3440111" y="2602313"/>
            <a:ext cx="1363133" cy="1532467"/>
          </a:xfrm>
          <a:prstGeom prst="rect">
            <a:avLst/>
          </a:prstGeom>
          <a:solidFill>
            <a:srgbClr val="DA5E00">
              <a:alpha val="17415"/>
            </a:srgbClr>
          </a:solidFill>
          <a:ln>
            <a:solidFill>
              <a:srgbClr val="DA5E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A2A890E-42F9-B0EE-1616-E6762814CDCC}"/>
              </a:ext>
            </a:extLst>
          </p:cNvPr>
          <p:cNvSpPr/>
          <p:nvPr/>
        </p:nvSpPr>
        <p:spPr>
          <a:xfrm>
            <a:off x="3039531" y="4134780"/>
            <a:ext cx="890063" cy="1292353"/>
          </a:xfrm>
          <a:prstGeom prst="rect">
            <a:avLst/>
          </a:prstGeom>
          <a:solidFill>
            <a:srgbClr val="E7AB02">
              <a:alpha val="14409"/>
            </a:srgbClr>
          </a:solidFill>
          <a:ln>
            <a:solidFill>
              <a:srgbClr val="E7AB0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9A0A73B-25CE-F57E-DAF8-1E4DA707E81C}"/>
              </a:ext>
            </a:extLst>
          </p:cNvPr>
          <p:cNvSpPr/>
          <p:nvPr/>
        </p:nvSpPr>
        <p:spPr>
          <a:xfrm>
            <a:off x="606419" y="5063069"/>
            <a:ext cx="1428224" cy="1464397"/>
          </a:xfrm>
          <a:prstGeom prst="rect">
            <a:avLst/>
          </a:prstGeom>
          <a:solidFill>
            <a:srgbClr val="A6761C">
              <a:alpha val="19157"/>
            </a:srgbClr>
          </a:solidFill>
          <a:ln>
            <a:solidFill>
              <a:srgbClr val="A6761C"/>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0066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world with different colored squares&#10;&#10;Description automatically generated">
            <a:extLst>
              <a:ext uri="{FF2B5EF4-FFF2-40B4-BE49-F238E27FC236}">
                <a16:creationId xmlns:a16="http://schemas.microsoft.com/office/drawing/2014/main" id="{F8574F1D-2E17-C524-1D9E-9DC8B6F1A537}"/>
              </a:ext>
            </a:extLst>
          </p:cNvPr>
          <p:cNvPicPr>
            <a:picLocks noChangeAspect="1"/>
          </p:cNvPicPr>
          <p:nvPr/>
        </p:nvPicPr>
        <p:blipFill>
          <a:blip r:embed="rId3"/>
          <a:stretch>
            <a:fillRect/>
          </a:stretch>
        </p:blipFill>
        <p:spPr>
          <a:xfrm>
            <a:off x="0" y="62345"/>
            <a:ext cx="4665395" cy="6162928"/>
          </a:xfrm>
          <a:prstGeom prst="rect">
            <a:avLst/>
          </a:prstGeom>
        </p:spPr>
      </p:pic>
      <p:pic>
        <p:nvPicPr>
          <p:cNvPr id="12" name="Picture 11" descr="A graph showing different colored lines&#10;&#10;Description automatically generated">
            <a:extLst>
              <a:ext uri="{FF2B5EF4-FFF2-40B4-BE49-F238E27FC236}">
                <a16:creationId xmlns:a16="http://schemas.microsoft.com/office/drawing/2014/main" id="{702285AD-C30E-CF53-BED2-D5974531B321}"/>
              </a:ext>
            </a:extLst>
          </p:cNvPr>
          <p:cNvPicPr>
            <a:picLocks noChangeAspect="1"/>
          </p:cNvPicPr>
          <p:nvPr/>
        </p:nvPicPr>
        <p:blipFill>
          <a:blip r:embed="rId4"/>
          <a:stretch>
            <a:fillRect/>
          </a:stretch>
        </p:blipFill>
        <p:spPr>
          <a:xfrm>
            <a:off x="4665395" y="743527"/>
            <a:ext cx="7565352" cy="5043568"/>
          </a:xfrm>
          <a:prstGeom prst="rect">
            <a:avLst/>
          </a:prstGeom>
        </p:spPr>
      </p:pic>
    </p:spTree>
    <p:extLst>
      <p:ext uri="{BB962C8B-B14F-4D97-AF65-F5344CB8AC3E}">
        <p14:creationId xmlns:p14="http://schemas.microsoft.com/office/powerpoint/2010/main" val="294486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4E36A8-44F2-E396-4198-B420E43032D9}"/>
              </a:ext>
            </a:extLst>
          </p:cNvPr>
          <p:cNvSpPr txBox="1"/>
          <p:nvPr/>
        </p:nvSpPr>
        <p:spPr>
          <a:xfrm>
            <a:off x="440266" y="313267"/>
            <a:ext cx="7306733" cy="3016210"/>
          </a:xfrm>
          <a:prstGeom prst="rect">
            <a:avLst/>
          </a:prstGeom>
          <a:noFill/>
        </p:spPr>
        <p:txBody>
          <a:bodyPr wrap="square" rtlCol="0">
            <a:spAutoFit/>
          </a:bodyPr>
          <a:lstStyle/>
          <a:p>
            <a:r>
              <a:rPr lang="en-US" dirty="0"/>
              <a:t>Numerical Experiments</a:t>
            </a:r>
          </a:p>
          <a:p>
            <a:r>
              <a:rPr lang="en-US" sz="1400" dirty="0"/>
              <a:t>Aim: test the effectiveness of metrics at detecting specific types of error</a:t>
            </a:r>
          </a:p>
          <a:p>
            <a:pPr marL="285750" indent="-285750">
              <a:buFont typeface="Arial" panose="020B0604020202020204" pitchFamily="34" charset="0"/>
              <a:buChar char="•"/>
            </a:pPr>
            <a:r>
              <a:rPr lang="en-US" sz="1400" dirty="0"/>
              <a:t>Representation errors from biased sampling</a:t>
            </a:r>
          </a:p>
          <a:p>
            <a:pPr marL="742950" lvl="1" indent="-285750">
              <a:buFont typeface="Arial" panose="020B0604020202020204" pitchFamily="34" charset="0"/>
              <a:buChar char="•"/>
            </a:pPr>
            <a:r>
              <a:rPr lang="en-US" sz="1400" dirty="0"/>
              <a:t>Remove X% of objects </a:t>
            </a:r>
          </a:p>
          <a:p>
            <a:pPr marL="742950" lvl="1" indent="-285750">
              <a:buFont typeface="Arial" panose="020B0604020202020204" pitchFamily="34" charset="0"/>
              <a:buChar char="•"/>
            </a:pPr>
            <a:r>
              <a:rPr lang="en-US" sz="1400" dirty="0"/>
              <a:t>Remove X% of the large objects (75</a:t>
            </a:r>
            <a:r>
              <a:rPr lang="en-US" sz="1400" baseline="30000" dirty="0"/>
              <a:t>th</a:t>
            </a:r>
            <a:r>
              <a:rPr lang="en-US" sz="1400" dirty="0"/>
              <a:t> quantile and above)</a:t>
            </a:r>
          </a:p>
          <a:p>
            <a:pPr marL="742950" lvl="1" indent="-285750">
              <a:buFont typeface="Arial" panose="020B0604020202020204" pitchFamily="34" charset="0"/>
              <a:buChar char="•"/>
            </a:pPr>
            <a:r>
              <a:rPr lang="en-US" sz="1400" dirty="0"/>
              <a:t>Remove X% of the small objects (25</a:t>
            </a:r>
            <a:r>
              <a:rPr lang="en-US" sz="1400" baseline="30000" dirty="0"/>
              <a:t>th</a:t>
            </a:r>
            <a:r>
              <a:rPr lang="en-US" sz="1400" dirty="0"/>
              <a:t> quantile and below)</a:t>
            </a:r>
          </a:p>
          <a:p>
            <a:pPr marL="285750" indent="-285750">
              <a:buFont typeface="Arial" panose="020B0604020202020204" pitchFamily="34" charset="0"/>
              <a:buChar char="•"/>
            </a:pPr>
            <a:r>
              <a:rPr lang="en-US" sz="1400" dirty="0"/>
              <a:t>Location errors</a:t>
            </a:r>
          </a:p>
          <a:p>
            <a:pPr marL="742950" lvl="1" indent="-285750">
              <a:buFont typeface="Arial" panose="020B0604020202020204" pitchFamily="34" charset="0"/>
              <a:buChar char="•"/>
            </a:pPr>
            <a:r>
              <a:rPr lang="en-US" sz="1400" dirty="0"/>
              <a:t>Simple test with translation by n pixels</a:t>
            </a:r>
          </a:p>
          <a:p>
            <a:pPr marL="742950" lvl="1" indent="-285750">
              <a:buFont typeface="Arial" panose="020B0604020202020204" pitchFamily="34" charset="0"/>
              <a:buChar char="•"/>
            </a:pPr>
            <a:r>
              <a:rPr lang="en-US" sz="1400" dirty="0"/>
              <a:t>Errors in shapes will also affect location. Centroid may move with erosion/dilation, and from merging with nearby objects.</a:t>
            </a:r>
          </a:p>
          <a:p>
            <a:endParaRPr lang="en-US" sz="1400" dirty="0"/>
          </a:p>
          <a:p>
            <a:endParaRPr lang="en-US" sz="1400" dirty="0"/>
          </a:p>
          <a:p>
            <a:endParaRPr lang="en-US" dirty="0"/>
          </a:p>
        </p:txBody>
      </p:sp>
    </p:spTree>
    <p:extLst>
      <p:ext uri="{BB962C8B-B14F-4D97-AF65-F5344CB8AC3E}">
        <p14:creationId xmlns:p14="http://schemas.microsoft.com/office/powerpoint/2010/main" val="3975991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B0915-1B98-DAB5-2861-39646C12403A}"/>
              </a:ext>
            </a:extLst>
          </p:cNvPr>
          <p:cNvSpPr>
            <a:spLocks noGrp="1"/>
          </p:cNvSpPr>
          <p:nvPr>
            <p:ph type="title"/>
          </p:nvPr>
        </p:nvSpPr>
        <p:spPr>
          <a:xfrm>
            <a:off x="137556" y="179263"/>
            <a:ext cx="10515600" cy="501774"/>
          </a:xfrm>
        </p:spPr>
        <p:txBody>
          <a:bodyPr>
            <a:normAutofit/>
          </a:body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1. Cloud mask</a:t>
            </a:r>
          </a:p>
        </p:txBody>
      </p:sp>
      <p:sp>
        <p:nvSpPr>
          <p:cNvPr id="3" name="Content Placeholder 2">
            <a:extLst>
              <a:ext uri="{FF2B5EF4-FFF2-40B4-BE49-F238E27FC236}">
                <a16:creationId xmlns:a16="http://schemas.microsoft.com/office/drawing/2014/main" id="{9D52877B-6C7A-7685-B82C-A73A997CCFC2}"/>
              </a:ext>
            </a:extLst>
          </p:cNvPr>
          <p:cNvSpPr>
            <a:spLocks noGrp="1"/>
          </p:cNvSpPr>
          <p:nvPr>
            <p:ph idx="1"/>
          </p:nvPr>
        </p:nvSpPr>
        <p:spPr>
          <a:xfrm>
            <a:off x="232560" y="681036"/>
            <a:ext cx="6452154" cy="5752334"/>
          </a:xfrm>
        </p:spPr>
        <p:txBody>
          <a:bodyPr>
            <a:normAutofit/>
          </a:bodyPr>
          <a:lstStyle/>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The cloud mask functionality produces a binary image (clouds/not clouds). Fundamentally, however, we are actually creating 3 categories internally: opaque cloud, transparent cloud, and no cloud. </a:t>
            </a: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The algorithm does this by (1) applying a threshold to separate cloudy and clear pixels, then (2) using a pair of thresholds and a ratio test to set some of the flagged cloudy pixels as clear.</a:t>
            </a: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My approach:</a:t>
            </a:r>
          </a:p>
          <a:p>
            <a:pPr marL="342900" indent="-34290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Find the best performing threshold for identifying the total cloud fraction</a:t>
            </a:r>
          </a:p>
          <a:p>
            <a:pPr marL="342900" indent="-34290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Find the set of thresholds and ratios to maximize the number of “unmasked” floes while minimizing the total number of unmasked pixels.</a:t>
            </a: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Step 1 is conceptually the simplest as there is only one adjustable parameter. Initial results are based on the manually identified cloud fractions from the test dataset. This dataset is subject to human error but provides a baseline starting point for the analysis. The data show that the default threshold of 110 underestimates the total cloud fraction relative to the manual estimate.</a:t>
            </a: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For step 2, the optimization is more complex because it occurs across three parameters. There is also less available data: while the first step can use every image, the second step will be sensitive to the number of labeled ice floes.</a:t>
            </a:r>
          </a:p>
        </p:txBody>
      </p:sp>
      <p:grpSp>
        <p:nvGrpSpPr>
          <p:cNvPr id="8" name="Group 7">
            <a:extLst>
              <a:ext uri="{FF2B5EF4-FFF2-40B4-BE49-F238E27FC236}">
                <a16:creationId xmlns:a16="http://schemas.microsoft.com/office/drawing/2014/main" id="{05D49701-B369-6AA2-4287-EB783FE7A503}"/>
              </a:ext>
            </a:extLst>
          </p:cNvPr>
          <p:cNvGrpSpPr/>
          <p:nvPr/>
        </p:nvGrpSpPr>
        <p:grpSpPr>
          <a:xfrm>
            <a:off x="6496204" y="289151"/>
            <a:ext cx="5463236" cy="3369954"/>
            <a:chOff x="5794663" y="447139"/>
            <a:chExt cx="6032500" cy="3721100"/>
          </a:xfrm>
        </p:grpSpPr>
        <p:pic>
          <p:nvPicPr>
            <p:cNvPr id="5" name="Picture 4" descr="A graph of a diagram&#10;&#10;Description automatically generated">
              <a:extLst>
                <a:ext uri="{FF2B5EF4-FFF2-40B4-BE49-F238E27FC236}">
                  <a16:creationId xmlns:a16="http://schemas.microsoft.com/office/drawing/2014/main" id="{89239E1C-99A8-8927-47A9-0A86C9E719EF}"/>
                </a:ext>
              </a:extLst>
            </p:cNvPr>
            <p:cNvPicPr>
              <a:picLocks noChangeAspect="1"/>
            </p:cNvPicPr>
            <p:nvPr/>
          </p:nvPicPr>
          <p:blipFill>
            <a:blip r:embed="rId3"/>
            <a:stretch>
              <a:fillRect/>
            </a:stretch>
          </p:blipFill>
          <p:spPr>
            <a:xfrm>
              <a:off x="5794663" y="596735"/>
              <a:ext cx="2882900" cy="2743200"/>
            </a:xfrm>
            <a:prstGeom prst="rect">
              <a:avLst/>
            </a:prstGeom>
          </p:spPr>
        </p:pic>
        <p:pic>
          <p:nvPicPr>
            <p:cNvPr id="7" name="Picture 6">
              <a:extLst>
                <a:ext uri="{FF2B5EF4-FFF2-40B4-BE49-F238E27FC236}">
                  <a16:creationId xmlns:a16="http://schemas.microsoft.com/office/drawing/2014/main" id="{0ADB552B-D0BF-BF23-30C8-6CD7A533DD1C}"/>
                </a:ext>
              </a:extLst>
            </p:cNvPr>
            <p:cNvPicPr>
              <a:picLocks noChangeAspect="1"/>
            </p:cNvPicPr>
            <p:nvPr/>
          </p:nvPicPr>
          <p:blipFill>
            <a:blip r:embed="rId4"/>
            <a:stretch>
              <a:fillRect/>
            </a:stretch>
          </p:blipFill>
          <p:spPr>
            <a:xfrm>
              <a:off x="8677563" y="447139"/>
              <a:ext cx="3149600" cy="3721100"/>
            </a:xfrm>
            <a:prstGeom prst="rect">
              <a:avLst/>
            </a:prstGeom>
          </p:spPr>
        </p:pic>
      </p:grpSp>
      <p:sp>
        <p:nvSpPr>
          <p:cNvPr id="9" name="TextBox 8">
            <a:extLst>
              <a:ext uri="{FF2B5EF4-FFF2-40B4-BE49-F238E27FC236}">
                <a16:creationId xmlns:a16="http://schemas.microsoft.com/office/drawing/2014/main" id="{167EDBD9-E075-0A3E-1C13-CC0B66767147}"/>
              </a:ext>
            </a:extLst>
          </p:cNvPr>
          <p:cNvSpPr txBox="1"/>
          <p:nvPr/>
        </p:nvSpPr>
        <p:spPr>
          <a:xfrm>
            <a:off x="6791135" y="3746747"/>
            <a:ext cx="5168305" cy="2308324"/>
          </a:xfrm>
          <a:prstGeom prst="rect">
            <a:avLst/>
          </a:prstGeom>
          <a:noFill/>
        </p:spPr>
        <p:txBody>
          <a:bodyPr wrap="square" rtlCol="0">
            <a:spAutoFit/>
          </a:bodyPr>
          <a:lstStyle/>
          <a:p>
            <a:r>
              <a:rPr lang="en-US" sz="1200" dirty="0">
                <a:latin typeface="Helvetica Neue Light" panose="02000403000000020004" pitchFamily="2" charset="0"/>
                <a:ea typeface="Helvetica Neue Light" panose="02000403000000020004" pitchFamily="2" charset="0"/>
              </a:rPr>
              <a:t>Methodology: Divide the data into a testing and training set. 2/3 of images are randomly sampled to go into the training dataset. The remaining 112 images are used for testing. The training dataset is further divided at random into 5 groups for cross-validation. Cloud fraction (CF) is defined as the fraction of pixels in an image that are higher than the threshold. </a:t>
            </a:r>
          </a:p>
          <a:p>
            <a:endParaRPr lang="en-US" sz="1200" dirty="0">
              <a:latin typeface="Helvetica Neue Light" panose="02000403000000020004" pitchFamily="2" charset="0"/>
              <a:ea typeface="Helvetica Neue Light" panose="02000403000000020004" pitchFamily="2" charset="0"/>
            </a:endParaRPr>
          </a:p>
          <a:p>
            <a:r>
              <a:rPr lang="en-US" sz="1200" dirty="0">
                <a:latin typeface="Helvetica Neue Light" panose="02000403000000020004" pitchFamily="2" charset="0"/>
                <a:ea typeface="Helvetica Neue Light" panose="02000403000000020004" pitchFamily="2" charset="0"/>
              </a:rPr>
              <a:t>Results: The left figure shows the root mean square error (RMSE) between manually estimated CF and calculated CF. The black line shows the default threshold of 110 and the dashed line is the average minimizing threshold (35) across the CV tests. On the right, we see the count per region and the RMSE for CF estimated using the optimal threshold by region (dots) and across the whole dataset (line).</a:t>
            </a:r>
          </a:p>
        </p:txBody>
      </p:sp>
    </p:spTree>
    <p:extLst>
      <p:ext uri="{BB962C8B-B14F-4D97-AF65-F5344CB8AC3E}">
        <p14:creationId xmlns:p14="http://schemas.microsoft.com/office/powerpoint/2010/main" val="969668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3FCF0-6938-7FF5-5341-9A8B77FF98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C0E3BB-C358-B0A7-C38C-3B46313DCB70}"/>
              </a:ext>
            </a:extLst>
          </p:cNvPr>
          <p:cNvSpPr>
            <a:spLocks noGrp="1"/>
          </p:cNvSpPr>
          <p:nvPr>
            <p:ph type="title"/>
          </p:nvPr>
        </p:nvSpPr>
        <p:spPr>
          <a:xfrm>
            <a:off x="137556" y="179263"/>
            <a:ext cx="10515600" cy="501774"/>
          </a:xfrm>
        </p:spPr>
        <p:txBody>
          <a:bodyPr>
            <a:normAutofit/>
          </a:body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1. Improving the approach</a:t>
            </a:r>
          </a:p>
        </p:txBody>
      </p:sp>
      <p:sp>
        <p:nvSpPr>
          <p:cNvPr id="3" name="Content Placeholder 2">
            <a:extLst>
              <a:ext uri="{FF2B5EF4-FFF2-40B4-BE49-F238E27FC236}">
                <a16:creationId xmlns:a16="http://schemas.microsoft.com/office/drawing/2014/main" id="{FC7373E5-F021-762B-1D00-BDD2D42295C9}"/>
              </a:ext>
            </a:extLst>
          </p:cNvPr>
          <p:cNvSpPr>
            <a:spLocks noGrp="1"/>
          </p:cNvSpPr>
          <p:nvPr>
            <p:ph idx="1"/>
          </p:nvPr>
        </p:nvSpPr>
        <p:spPr>
          <a:xfrm>
            <a:off x="232560" y="681036"/>
            <a:ext cx="6452154" cy="2465925"/>
          </a:xfrm>
        </p:spPr>
        <p:txBody>
          <a:bodyPr>
            <a:normAutofit/>
          </a:bodyPr>
          <a:lstStyle/>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A fundamental weakness of the prior approach is that the total cloud fraction estimate is subject to human error. While the images have been examined by multiple observers, we want to make sure that our optimized function is not biased by human biases.</a:t>
            </a:r>
          </a:p>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The MODIS cloud fraction product</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There is a validated MODIS cloud product that includes cloud fraction and cloud optical thickness. Unfortunately, for the snapshot mosaic imagery we are using for IFT, it is only available as colorized images (bottom right). This is the data that Ellen used. To get numerical data, we need to use the Level 2 imagery, which will not totally align with the images in our validation dataset. There are also some issues with data quality that affect the polar regions.</a:t>
            </a:r>
          </a:p>
          <a:p>
            <a:pPr marL="0" inden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6" name="Picture 5" descr="A collage of images of clouds and a mask&#10;&#10;Description automatically generated">
            <a:extLst>
              <a:ext uri="{FF2B5EF4-FFF2-40B4-BE49-F238E27FC236}">
                <a16:creationId xmlns:a16="http://schemas.microsoft.com/office/drawing/2014/main" id="{7BA17DB5-5C43-E3F0-9D12-E28B1960A880}"/>
              </a:ext>
            </a:extLst>
          </p:cNvPr>
          <p:cNvPicPr>
            <a:picLocks noChangeAspect="1"/>
          </p:cNvPicPr>
          <p:nvPr/>
        </p:nvPicPr>
        <p:blipFill>
          <a:blip r:embed="rId2"/>
          <a:stretch>
            <a:fillRect/>
          </a:stretch>
        </p:blipFill>
        <p:spPr>
          <a:xfrm>
            <a:off x="3939802" y="3256808"/>
            <a:ext cx="7556500" cy="2743200"/>
          </a:xfrm>
          <a:prstGeom prst="rect">
            <a:avLst/>
          </a:prstGeom>
        </p:spPr>
      </p:pic>
      <p:sp>
        <p:nvSpPr>
          <p:cNvPr id="10" name="TextBox 9">
            <a:extLst>
              <a:ext uri="{FF2B5EF4-FFF2-40B4-BE49-F238E27FC236}">
                <a16:creationId xmlns:a16="http://schemas.microsoft.com/office/drawing/2014/main" id="{96BF65A7-1181-3840-0FA0-B20346028EAF}"/>
              </a:ext>
            </a:extLst>
          </p:cNvPr>
          <p:cNvSpPr txBox="1"/>
          <p:nvPr/>
        </p:nvSpPr>
        <p:spPr>
          <a:xfrm>
            <a:off x="4558722" y="6000008"/>
            <a:ext cx="7244936" cy="461665"/>
          </a:xfrm>
          <a:prstGeom prst="rect">
            <a:avLst/>
          </a:prstGeom>
          <a:noFill/>
        </p:spPr>
        <p:txBody>
          <a:bodyPr wrap="square" rtlCol="0">
            <a:spAutoFit/>
          </a:bodyPr>
          <a:lstStyle/>
          <a:p>
            <a:r>
              <a:rPr lang="en-US" sz="1200" dirty="0"/>
              <a:t>Case 021, Baffin Bay (Aqua, 2012-04-22). Left to right: False color image, cloud mask (total, prior to unmasking), and cloud fraction snapshot.</a:t>
            </a:r>
          </a:p>
        </p:txBody>
      </p:sp>
      <p:pic>
        <p:nvPicPr>
          <p:cNvPr id="3074" name="Picture 2">
            <a:extLst>
              <a:ext uri="{FF2B5EF4-FFF2-40B4-BE49-F238E27FC236}">
                <a16:creationId xmlns:a16="http://schemas.microsoft.com/office/drawing/2014/main" id="{FE0352FE-9518-9F17-5845-CF60D97E11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10686898" y="4343042"/>
            <a:ext cx="2115521" cy="570734"/>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a:extLst>
              <a:ext uri="{FF2B5EF4-FFF2-40B4-BE49-F238E27FC236}">
                <a16:creationId xmlns:a16="http://schemas.microsoft.com/office/drawing/2014/main" id="{4E872852-8E8E-8B11-7E0A-247D687EC27B}"/>
              </a:ext>
            </a:extLst>
          </p:cNvPr>
          <p:cNvSpPr txBox="1">
            <a:spLocks/>
          </p:cNvSpPr>
          <p:nvPr/>
        </p:nvSpPr>
        <p:spPr>
          <a:xfrm>
            <a:off x="232560" y="3543979"/>
            <a:ext cx="3555669" cy="24659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i="1" dirty="0">
                <a:latin typeface="Helvetica Neue" panose="02000503000000020004" pitchFamily="2" charset="0"/>
                <a:ea typeface="Helvetica Neue" panose="02000503000000020004" pitchFamily="2" charset="0"/>
                <a:cs typeface="Helvetica Neue" panose="02000503000000020004" pitchFamily="2" charset="0"/>
              </a:rPr>
              <a:t>Options</a:t>
            </a:r>
            <a:endParaRPr lang="en-US" sz="1400" i="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lphaL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Map the colors to fractions to allow direct comparison with the snapshot data. This is doable, though not as precise as I’d like.</a:t>
            </a:r>
          </a:p>
          <a:p>
            <a:pPr marL="342900" indent="-342900">
              <a:buFont typeface="Arial" panose="020B0604020202020204" pitchFamily="34" charset="0"/>
              <a:buAutoNum type="alphaL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Download Level 2 data for the cloud fraction and for the false color data, hoping that the color processing on the false color snapshots is the same as the Level 2 data</a:t>
            </a:r>
          </a:p>
        </p:txBody>
      </p:sp>
    </p:spTree>
    <p:extLst>
      <p:ext uri="{BB962C8B-B14F-4D97-AF65-F5344CB8AC3E}">
        <p14:creationId xmlns:p14="http://schemas.microsoft.com/office/powerpoint/2010/main" val="4060537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1F040A9-3803-A9E2-D5E1-2DFD80DBBB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8620" y="539970"/>
            <a:ext cx="7993380" cy="269840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5A9BF1E7-0613-185E-8C8F-4859C0E464F3}"/>
              </a:ext>
            </a:extLst>
          </p:cNvPr>
          <p:cNvSpPr txBox="1">
            <a:spLocks/>
          </p:cNvSpPr>
          <p:nvPr/>
        </p:nvSpPr>
        <p:spPr>
          <a:xfrm>
            <a:off x="207264" y="364794"/>
            <a:ext cx="2857373" cy="4667215"/>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The histograms on the right show the default thresholds (vertical lines) and the pixel brightness / pixel brightness ratios for labeled sea ice floes under clear skies (blue) and cloudy skies (orange). The algorithm labels pixels with FC Ch 1 &gt;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tc</a:t>
            </a:r>
            <a:r>
              <a:rPr lang="en-US" sz="1400" dirty="0">
                <a:latin typeface="Helvetica Neue" panose="02000503000000020004" pitchFamily="2" charset="0"/>
                <a:ea typeface="Helvetica Neue" panose="02000503000000020004" pitchFamily="2" charset="0"/>
                <a:cs typeface="Helvetica Neue" panose="02000503000000020004" pitchFamily="2" charset="0"/>
              </a:rPr>
              <a:t> as clouds. Cloudy pixels with FC Ch 1 &lt; t1 and FC Ch 2 &gt; t2, or with Ch 1-2 ratio &lt; tr, are unmasked. </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The first step shows that much lower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tc</a:t>
            </a:r>
            <a:r>
              <a:rPr lang="en-US" sz="1400" dirty="0">
                <a:latin typeface="Helvetica Neue" panose="02000503000000020004" pitchFamily="2" charset="0"/>
                <a:ea typeface="Helvetica Neue" panose="02000503000000020004" pitchFamily="2" charset="0"/>
                <a:cs typeface="Helvetica Neue" panose="02000503000000020004" pitchFamily="2" charset="0"/>
              </a:rPr>
              <a:t> minimizes error in estimated cloud fraction. </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For the second step, we want to find a combination of thresholds for t1, t2, and tr that </a:t>
            </a:r>
          </a:p>
          <a:p>
            <a:pPr lvl="1"/>
            <a:r>
              <a:rPr lang="en-US" sz="1400" dirty="0">
                <a:latin typeface="Helvetica Neue" panose="02000503000000020004" pitchFamily="2" charset="0"/>
                <a:ea typeface="Helvetica Neue" panose="02000503000000020004" pitchFamily="2" charset="0"/>
                <a:cs typeface="Helvetica Neue" panose="02000503000000020004" pitchFamily="2" charset="0"/>
              </a:rPr>
              <a:t>minimizes the number of uncovered cloudy pixels</a:t>
            </a:r>
          </a:p>
          <a:p>
            <a:pPr lvl="1"/>
            <a:r>
              <a:rPr lang="en-US" sz="1400" dirty="0">
                <a:latin typeface="Helvetica Neue" panose="02000503000000020004" pitchFamily="2" charset="0"/>
                <a:ea typeface="Helvetica Neue" panose="02000503000000020004" pitchFamily="2" charset="0"/>
                <a:cs typeface="Helvetica Neue" panose="02000503000000020004" pitchFamily="2" charset="0"/>
              </a:rPr>
              <a:t>maximizes the number of uncovered sea ice pixels</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We can do this by performing a Monte Carlo parameter search</a:t>
            </a:r>
          </a:p>
        </p:txBody>
      </p:sp>
      <p:pic>
        <p:nvPicPr>
          <p:cNvPr id="1028" name="Picture 4">
            <a:extLst>
              <a:ext uri="{FF2B5EF4-FFF2-40B4-BE49-F238E27FC236}">
                <a16:creationId xmlns:a16="http://schemas.microsoft.com/office/drawing/2014/main" id="{285F5941-4226-1AE7-D90D-C905EA28A1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6966" y="3657773"/>
            <a:ext cx="7536688" cy="27484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DD8472E-32E0-4006-EBC4-AEF8A01FAE94}"/>
              </a:ext>
            </a:extLst>
          </p:cNvPr>
          <p:cNvSpPr txBox="1"/>
          <p:nvPr/>
        </p:nvSpPr>
        <p:spPr>
          <a:xfrm>
            <a:off x="6653022" y="3288441"/>
            <a:ext cx="3084576" cy="369332"/>
          </a:xfrm>
          <a:prstGeom prst="rect">
            <a:avLst/>
          </a:prstGeom>
          <a:noFill/>
        </p:spPr>
        <p:txBody>
          <a:bodyPr wrap="square" rtlCol="0">
            <a:spAutoFit/>
          </a:bodyPr>
          <a:lstStyle/>
          <a:p>
            <a:r>
              <a:rPr lang="en-US" dirty="0"/>
              <a:t>Cases with no visible sea ice</a:t>
            </a:r>
          </a:p>
        </p:txBody>
      </p:sp>
      <p:sp>
        <p:nvSpPr>
          <p:cNvPr id="4" name="TextBox 3">
            <a:extLst>
              <a:ext uri="{FF2B5EF4-FFF2-40B4-BE49-F238E27FC236}">
                <a16:creationId xmlns:a16="http://schemas.microsoft.com/office/drawing/2014/main" id="{5ECF025A-2FB7-728C-9E9E-62D6CC24BDED}"/>
              </a:ext>
            </a:extLst>
          </p:cNvPr>
          <p:cNvSpPr txBox="1"/>
          <p:nvPr/>
        </p:nvSpPr>
        <p:spPr>
          <a:xfrm>
            <a:off x="6396990" y="180128"/>
            <a:ext cx="3832098" cy="369332"/>
          </a:xfrm>
          <a:prstGeom prst="rect">
            <a:avLst/>
          </a:prstGeom>
          <a:noFill/>
        </p:spPr>
        <p:txBody>
          <a:bodyPr wrap="square" rtlCol="0">
            <a:spAutoFit/>
          </a:bodyPr>
          <a:lstStyle/>
          <a:p>
            <a:r>
              <a:rPr lang="en-US" dirty="0"/>
              <a:t>Cases with visible sea ice floes</a:t>
            </a:r>
          </a:p>
        </p:txBody>
      </p:sp>
    </p:spTree>
    <p:extLst>
      <p:ext uri="{BB962C8B-B14F-4D97-AF65-F5344CB8AC3E}">
        <p14:creationId xmlns:p14="http://schemas.microsoft.com/office/powerpoint/2010/main" val="2250528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104AA-C60C-F506-103D-EFCA2F37A9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D9A755-6A77-1325-46B1-3FCDD03B9462}"/>
              </a:ext>
            </a:extLst>
          </p:cNvPr>
          <p:cNvSpPr>
            <a:spLocks noGrp="1"/>
          </p:cNvSpPr>
          <p:nvPr>
            <p:ph type="title"/>
          </p:nvPr>
        </p:nvSpPr>
        <p:spPr>
          <a:xfrm>
            <a:off x="137556" y="179263"/>
            <a:ext cx="10515600" cy="501774"/>
          </a:xfrm>
        </p:spPr>
        <p:txBody>
          <a:bodyPr>
            <a:normAutofit/>
          </a:body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2. Preprocessing</a:t>
            </a:r>
          </a:p>
        </p:txBody>
      </p:sp>
      <p:sp>
        <p:nvSpPr>
          <p:cNvPr id="3" name="Content Placeholder 2">
            <a:extLst>
              <a:ext uri="{FF2B5EF4-FFF2-40B4-BE49-F238E27FC236}">
                <a16:creationId xmlns:a16="http://schemas.microsoft.com/office/drawing/2014/main" id="{F26129AB-4304-2FDC-B694-9DDF91E1B33A}"/>
              </a:ext>
            </a:extLst>
          </p:cNvPr>
          <p:cNvSpPr>
            <a:spLocks noGrp="1"/>
          </p:cNvSpPr>
          <p:nvPr>
            <p:ph idx="1"/>
          </p:nvPr>
        </p:nvSpPr>
        <p:spPr>
          <a:xfrm>
            <a:off x="232560" y="681036"/>
            <a:ext cx="6452154" cy="5752334"/>
          </a:xfrm>
        </p:spPr>
        <p:txBody>
          <a:bodyPr>
            <a:normAutofit/>
          </a:bodyPr>
          <a:lstStyle/>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Parameters available to optimize</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Number of tiles (overall and within the histogram equalization)</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Thresholds for the entropy and BW for applying histogram equalization</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Size of the structuring elements </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Settings for the sharpening algorithm (Gaussian radius, sharpening intensity)</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Challenges</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Global parameter sweeps are expensive when there are many parameters to  test.  </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Defining a cost function: what can we use use to measure success? </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This step will affect the success of the segmentation, however the best performing parameters for the segmentation algorithms are also likely to depend on the quality of the preprocessing routines.</a:t>
            </a: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One idea: testing the contrast at object edges (floes, landfast ice) against the contrast within objects. Edge contrast should be maximized while interior contrast should be minimized.</a:t>
            </a:r>
          </a:p>
        </p:txBody>
      </p:sp>
      <p:sp>
        <p:nvSpPr>
          <p:cNvPr id="4" name="TextBox 3">
            <a:extLst>
              <a:ext uri="{FF2B5EF4-FFF2-40B4-BE49-F238E27FC236}">
                <a16:creationId xmlns:a16="http://schemas.microsoft.com/office/drawing/2014/main" id="{8A1FD753-02E0-E833-EB43-1EB8390F2E1E}"/>
              </a:ext>
            </a:extLst>
          </p:cNvPr>
          <p:cNvSpPr txBox="1"/>
          <p:nvPr/>
        </p:nvSpPr>
        <p:spPr>
          <a:xfrm>
            <a:off x="7046976" y="487680"/>
            <a:ext cx="3889248" cy="1477328"/>
          </a:xfrm>
          <a:prstGeom prst="rect">
            <a:avLst/>
          </a:prstGeom>
          <a:noFill/>
        </p:spPr>
        <p:txBody>
          <a:bodyPr wrap="square" rtlCol="0">
            <a:sp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Questions</a:t>
            </a:r>
          </a:p>
          <a:p>
            <a:pPr marL="285750" indent="-28575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What objective metric can we use to evaluate the quality of choices here?</a:t>
            </a:r>
          </a:p>
          <a:p>
            <a:pPr marL="285750" indent="-285750">
              <a:buFont typeface="Arial" panose="020B0604020202020204" pitchFamily="34" charset="0"/>
              <a:buChar char="•"/>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596779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CA307-6837-276A-A9E1-BA66E5B3882D}"/>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3. Semantic segmentation</a:t>
            </a:r>
          </a:p>
        </p:txBody>
      </p:sp>
      <p:sp>
        <p:nvSpPr>
          <p:cNvPr id="3" name="Content Placeholder 2">
            <a:extLst>
              <a:ext uri="{FF2B5EF4-FFF2-40B4-BE49-F238E27FC236}">
                <a16:creationId xmlns:a16="http://schemas.microsoft.com/office/drawing/2014/main" id="{FB1DFF19-2714-581B-9C69-845E82699370}"/>
              </a:ext>
            </a:extLst>
          </p:cNvPr>
          <p:cNvSpPr txBox="1">
            <a:spLocks/>
          </p:cNvSpPr>
          <p:nvPr/>
        </p:nvSpPr>
        <p:spPr>
          <a:xfrm>
            <a:off x="232560" y="681036"/>
            <a:ext cx="6452154" cy="39224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Testing the pixel-by-pixel classification:</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Water</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Dark ice</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Light ice</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Potential floes</a:t>
            </a: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Need to decide on a dataset for testing the segmentation. </a:t>
            </a:r>
          </a:p>
          <a:p>
            <a:pPr marL="0" inden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Note: right now, we are only ever assigning one class in the k-means results to ice floes. It’s possible that there are multiple colors of ice, for example when there are gray ice floes and multiyear.</a:t>
            </a: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644566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07ADF-1BFB-0EF8-77AF-67BA3A15E9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0E20C2-18CF-9DC0-55B5-A7AA1FD6F20D}"/>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4. Object-based segmentation</a:t>
            </a:r>
          </a:p>
        </p:txBody>
      </p:sp>
      <p:sp>
        <p:nvSpPr>
          <p:cNvPr id="3" name="Content Placeholder 2">
            <a:extLst>
              <a:ext uri="{FF2B5EF4-FFF2-40B4-BE49-F238E27FC236}">
                <a16:creationId xmlns:a16="http://schemas.microsoft.com/office/drawing/2014/main" id="{18A68B00-13A3-1D81-91AC-4F36FFB8A0CB}"/>
              </a:ext>
            </a:extLst>
          </p:cNvPr>
          <p:cNvSpPr txBox="1">
            <a:spLocks/>
          </p:cNvSpPr>
          <p:nvPr/>
        </p:nvSpPr>
        <p:spPr>
          <a:xfrm>
            <a:off x="232560" y="681036"/>
            <a:ext cx="5630358" cy="39224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Quality of the shape detection</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Perimeter, centroid, area – propagating uncertainty due to digital representation</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Set of metrics for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callibration</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lvl="1"/>
            <a:r>
              <a:rPr lang="en-US" sz="1400" dirty="0">
                <a:latin typeface="Helvetica Neue" panose="02000503000000020004" pitchFamily="2" charset="0"/>
                <a:ea typeface="Helvetica Neue" panose="02000503000000020004" pitchFamily="2" charset="0"/>
                <a:cs typeface="Helvetica Neue" panose="02000503000000020004" pitchFamily="2" charset="0"/>
              </a:rPr>
              <a:t>Under/over segmentation</a:t>
            </a:r>
          </a:p>
          <a:p>
            <a:pPr lvl="1"/>
            <a:r>
              <a:rPr lang="en-US" sz="1400" dirty="0">
                <a:latin typeface="Helvetica Neue" panose="02000503000000020004" pitchFamily="2" charset="0"/>
                <a:ea typeface="Helvetica Neue" panose="02000503000000020004" pitchFamily="2" charset="0"/>
                <a:cs typeface="Helvetica Neue" panose="02000503000000020004" pitchFamily="2" charset="0"/>
              </a:rPr>
              <a:t>Area mismatch</a:t>
            </a:r>
          </a:p>
          <a:p>
            <a:pPr lvl="1"/>
            <a:r>
              <a:rPr lang="en-US" sz="1400" dirty="0">
                <a:latin typeface="Helvetica Neue" panose="02000503000000020004" pitchFamily="2" charset="0"/>
                <a:ea typeface="Helvetica Neue" panose="02000503000000020004" pitchFamily="2" charset="0"/>
                <a:cs typeface="Helvetica Neue" panose="02000503000000020004" pitchFamily="2" charset="0"/>
              </a:rPr>
              <a:t>Non-detection</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72A7A888-A677-CC60-C98E-A4CAAFA03D19}"/>
              </a:ext>
            </a:extLst>
          </p:cNvPr>
          <p:cNvSpPr txBox="1"/>
          <p:nvPr/>
        </p:nvSpPr>
        <p:spPr>
          <a:xfrm>
            <a:off x="6329084" y="245484"/>
            <a:ext cx="5228932" cy="646331"/>
          </a:xfrm>
          <a:prstGeom prst="rect">
            <a:avLst/>
          </a:prstGeom>
          <a:noFill/>
        </p:spPr>
        <p:txBody>
          <a:bodyPr wrap="square" rtlCol="0">
            <a:spAutoFit/>
          </a:bodyPr>
          <a:lstStyle/>
          <a:p>
            <a:r>
              <a:rPr lang="en-US" b="1" dirty="0"/>
              <a:t>Uncertainty in feature parameters</a:t>
            </a:r>
          </a:p>
          <a:p>
            <a:endParaRPr lang="en-US" dirty="0"/>
          </a:p>
        </p:txBody>
      </p:sp>
    </p:spTree>
    <p:extLst>
      <p:ext uri="{BB962C8B-B14F-4D97-AF65-F5344CB8AC3E}">
        <p14:creationId xmlns:p14="http://schemas.microsoft.com/office/powerpoint/2010/main" val="873114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326E7-8FEC-D691-042A-CB40FA11DE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6690B5-33D8-BD76-DAF0-321FD7011057}"/>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5. Tracking</a:t>
            </a:r>
          </a:p>
        </p:txBody>
      </p:sp>
      <p:sp>
        <p:nvSpPr>
          <p:cNvPr id="3" name="Content Placeholder 2">
            <a:extLst>
              <a:ext uri="{FF2B5EF4-FFF2-40B4-BE49-F238E27FC236}">
                <a16:creationId xmlns:a16="http://schemas.microsoft.com/office/drawing/2014/main" id="{259FA63B-9B49-6DC0-D133-CD9A054DCB07}"/>
              </a:ext>
            </a:extLst>
          </p:cNvPr>
          <p:cNvSpPr txBox="1">
            <a:spLocks/>
          </p:cNvSpPr>
          <p:nvPr/>
        </p:nvSpPr>
        <p:spPr>
          <a:xfrm>
            <a:off x="7001351" y="2275660"/>
            <a:ext cx="6452154" cy="39224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The success of the tracking algorithm depends on the accuracy of the measurements of area, axes, perimeters, area mismatch, and psi-s correlation. Currently, thresholds are used instead of measures of uncertainty.</a:t>
            </a:r>
          </a:p>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ratios, conditions,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dist</a:t>
            </a:r>
            <a:r>
              <a:rPr lang="en-US" sz="1400" dirty="0">
                <a:latin typeface="Helvetica Neue" panose="02000503000000020004" pitchFamily="2" charset="0"/>
                <a:ea typeface="Helvetica Neue" panose="02000503000000020004" pitchFamily="2" charset="0"/>
                <a:cs typeface="Helvetica Neue" panose="02000503000000020004" pitchFamily="2" charset="0"/>
              </a:rPr>
              <a:t> =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compute_ratios_conditions</a:t>
            </a:r>
            <a:r>
              <a:rPr lang="en-US" sz="1400" dirty="0">
                <a:latin typeface="Helvetica Neue" panose="02000503000000020004" pitchFamily="2" charset="0"/>
                <a:ea typeface="Helvetica Neue" panose="02000503000000020004" pitchFamily="2" charset="0"/>
                <a:cs typeface="Helvetica Neue" panose="02000503000000020004" pitchFamily="2" charset="0"/>
              </a:rPr>
              <a:t>()</a:t>
            </a:r>
          </a:p>
          <a:p>
            <a:pPr>
              <a:buFontTx/>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the ratios are normalized by the mean: abs(x – y)/mean(x, y)</a:t>
            </a:r>
          </a:p>
          <a:p>
            <a:pPr>
              <a:buFontTx/>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computes ratios of area, major axis, minor axis, and convex area</a:t>
            </a:r>
          </a:p>
          <a:p>
            <a:pPr marL="0" indent="0">
              <a:buFont typeface="Arial" panose="020B0604020202020204" pitchFamily="34" charset="0"/>
              <a:buNone/>
            </a:pPr>
            <a:r>
              <a:rPr lang="en-US" sz="1400" dirty="0" err="1">
                <a:latin typeface="Helvetica Neue" panose="02000503000000020004" pitchFamily="2" charset="0"/>
                <a:ea typeface="Helvetica Neue" panose="02000503000000020004" pitchFamily="2" charset="0"/>
                <a:cs typeface="Helvetica Neue" panose="02000503000000020004" pitchFamily="2" charset="0"/>
              </a:rPr>
              <a:t>area_mismatch</a:t>
            </a:r>
            <a:r>
              <a:rPr lang="en-US" sz="1400" dirty="0">
                <a:latin typeface="Helvetica Neue" panose="02000503000000020004" pitchFamily="2" charset="0"/>
                <a:ea typeface="Helvetica Neue" panose="02000503000000020004" pitchFamily="2" charset="0"/>
                <a:cs typeface="Helvetica Neue" panose="02000503000000020004" pitchFamily="2" charset="0"/>
              </a:rPr>
              <a:t>,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corr</a:t>
            </a:r>
            <a:r>
              <a:rPr lang="en-US" sz="1400" dirty="0">
                <a:latin typeface="Helvetica Neue" panose="02000503000000020004" pitchFamily="2" charset="0"/>
                <a:ea typeface="Helvetica Neue" panose="02000503000000020004" pitchFamily="2" charset="0"/>
                <a:cs typeface="Helvetica Neue" panose="02000503000000020004" pitchFamily="2" charset="0"/>
              </a:rPr>
              <a:t> =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matchcorr</a:t>
            </a:r>
            <a:r>
              <a:rPr lang="en-US" sz="1400" dirty="0">
                <a:latin typeface="Helvetica Neue" panose="02000503000000020004" pitchFamily="2" charset="0"/>
                <a:ea typeface="Helvetica Neue" panose="02000503000000020004" pitchFamily="2" charset="0"/>
                <a:cs typeface="Helvetica Neue" panose="02000503000000020004" pitchFamily="2" charset="0"/>
              </a:rPr>
              <a:t>()</a:t>
            </a:r>
          </a:p>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true/false =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isfloegoodmatch</a:t>
            </a:r>
            <a:r>
              <a:rPr lang="en-US" sz="1400" dirty="0">
                <a:latin typeface="Helvetica Neue" panose="02000503000000020004" pitchFamily="2" charset="0"/>
                <a:ea typeface="Helvetica Neue" panose="02000503000000020004" pitchFamily="2" charset="0"/>
                <a:cs typeface="Helvetica Neue" panose="02000503000000020004" pitchFamily="2" charset="0"/>
              </a:rPr>
              <a:t>(conditions,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mc_thresholds.goodness</a:t>
            </a:r>
            <a:r>
              <a:rPr lang="en-US" sz="1400" dirty="0">
                <a:latin typeface="Helvetica Neue" panose="02000503000000020004" pitchFamily="2" charset="0"/>
                <a:ea typeface="Helvetica Neue" panose="02000503000000020004" pitchFamily="2" charset="0"/>
                <a:cs typeface="Helvetica Neue" panose="02000503000000020004" pitchFamily="2" charset="0"/>
              </a:rPr>
              <a:t>,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area_mismatch</a:t>
            </a:r>
            <a:r>
              <a:rPr lang="en-US" sz="1400" dirty="0">
                <a:latin typeface="Helvetica Neue" panose="02000503000000020004" pitchFamily="2" charset="0"/>
                <a:ea typeface="Helvetica Neue" panose="02000503000000020004" pitchFamily="2" charset="0"/>
                <a:cs typeface="Helvetica Neue" panose="02000503000000020004" pitchFamily="2" charset="0"/>
              </a:rPr>
              <a:t>,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corr</a:t>
            </a:r>
            <a:r>
              <a:rPr lang="en-US" sz="1400" dirty="0">
                <a:latin typeface="Helvetica Neue" panose="02000503000000020004" pitchFamily="2" charset="0"/>
                <a:ea typeface="Helvetica Neue" panose="02000503000000020004" pitchFamily="2" charset="0"/>
                <a:cs typeface="Helvetica Neue" panose="02000503000000020004" pitchFamily="2" charset="0"/>
              </a:rPr>
              <a:t>)</a:t>
            </a:r>
          </a:p>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conditions.large_floe_condition</a:t>
            </a:r>
            <a:r>
              <a:rPr lang="en-US" sz="1400" dirty="0">
                <a:latin typeface="Helvetica Neue" panose="02000503000000020004" pitchFamily="2" charset="0"/>
                <a:ea typeface="Helvetica Neue" panose="02000503000000020004" pitchFamily="2" charset="0"/>
                <a:cs typeface="Helvetica Neue" panose="02000503000000020004" pitchFamily="2" charset="0"/>
              </a:rPr>
              <a:t> &amp;&amp;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area_mismatch</a:t>
            </a:r>
            <a:r>
              <a:rPr lang="en-US" sz="1400" dirty="0">
                <a:latin typeface="Helvetica Neue" panose="02000503000000020004" pitchFamily="2" charset="0"/>
                <a:ea typeface="Helvetica Neue" panose="02000503000000020004" pitchFamily="2" charset="0"/>
                <a:cs typeface="Helvetica Neue" panose="02000503000000020004" pitchFamily="2" charset="0"/>
              </a:rPr>
              <a:t> &lt;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mct.small_floe_area</a:t>
            </a:r>
            <a:r>
              <a:rPr lang="en-US" sz="1400" dirty="0">
                <a:latin typeface="Helvetica Neue" panose="02000503000000020004" pitchFamily="2" charset="0"/>
                <a:ea typeface="Helvetica Neue" panose="02000503000000020004" pitchFamily="2" charset="0"/>
                <a:cs typeface="Helvetica Neue" panose="02000503000000020004" pitchFamily="2" charset="0"/>
              </a:rPr>
              <a:t>) ||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conditions.small_floe_condition</a:t>
            </a:r>
            <a:r>
              <a:rPr lang="en-US" sz="1400" dirty="0">
                <a:latin typeface="Helvetica Neue" panose="02000503000000020004" pitchFamily="2" charset="0"/>
                <a:ea typeface="Helvetica Neue" panose="02000503000000020004" pitchFamily="2" charset="0"/>
                <a:cs typeface="Helvetica Neue" panose="02000503000000020004" pitchFamily="2" charset="0"/>
              </a:rPr>
              <a:t> &amp;&amp;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area_mismatch</a:t>
            </a:r>
            <a:r>
              <a:rPr lang="en-US" sz="1400" dirty="0">
                <a:latin typeface="Helvetica Neue" panose="02000503000000020004" pitchFamily="2" charset="0"/>
                <a:ea typeface="Helvetica Neue" panose="02000503000000020004" pitchFamily="2" charset="0"/>
                <a:cs typeface="Helvetica Neue" panose="02000503000000020004" pitchFamily="2" charset="0"/>
              </a:rPr>
              <a:t> &lt;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mct.large_floe_area</a:t>
            </a:r>
            <a:r>
              <a:rPr lang="en-US" sz="1400" dirty="0">
                <a:latin typeface="Helvetica Neue" panose="02000503000000020004" pitchFamily="2" charset="0"/>
                <a:ea typeface="Helvetica Neue" panose="02000503000000020004" pitchFamily="2" charset="0"/>
                <a:cs typeface="Helvetica Neue" panose="02000503000000020004" pitchFamily="2" charset="0"/>
              </a:rPr>
              <a:t>)) &amp;&amp;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corr</a:t>
            </a:r>
            <a:r>
              <a:rPr lang="en-US" sz="1400" dirty="0">
                <a:latin typeface="Helvetica Neue" panose="02000503000000020004" pitchFamily="2" charset="0"/>
                <a:ea typeface="Helvetica Neue" panose="02000503000000020004" pitchFamily="2" charset="0"/>
                <a:cs typeface="Helvetica Neue" panose="02000503000000020004" pitchFamily="2" charset="0"/>
              </a:rPr>
              <a:t> &gt;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mct.corr</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400" dirty="0" err="1">
                <a:latin typeface="Helvetica Neue" panose="02000503000000020004" pitchFamily="2" charset="0"/>
                <a:ea typeface="Helvetica Neue" panose="02000503000000020004" pitchFamily="2" charset="0"/>
                <a:cs typeface="Helvetica Neue" panose="02000503000000020004" pitchFamily="2" charset="0"/>
              </a:rPr>
              <a:t>getbestmatchdata</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400" dirty="0" err="1">
                <a:latin typeface="Helvetica Neue" panose="02000503000000020004" pitchFamily="2" charset="0"/>
                <a:ea typeface="Helvetica Neue" panose="02000503000000020004" pitchFamily="2" charset="0"/>
                <a:cs typeface="Helvetica Neue" panose="02000503000000020004" pitchFamily="2" charset="0"/>
              </a:rPr>
              <a:t>remove_collisions</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BEA833C0-DF12-7311-3BA4-EFDFCF5D8C37}"/>
              </a:ext>
            </a:extLst>
          </p:cNvPr>
          <p:cNvSpPr txBox="1"/>
          <p:nvPr/>
        </p:nvSpPr>
        <p:spPr>
          <a:xfrm>
            <a:off x="8216348" y="318052"/>
            <a:ext cx="3564835" cy="1477328"/>
          </a:xfrm>
          <a:prstGeom prst="rect">
            <a:avLst/>
          </a:prstGeom>
          <a:noFill/>
        </p:spPr>
        <p:txBody>
          <a:bodyPr wrap="square" rtlCol="0">
            <a:spAutoFit/>
          </a:bodyPr>
          <a:lstStyle/>
          <a:p>
            <a:r>
              <a:rPr lang="en-US" dirty="0"/>
              <a:t>easy improvement: change “</a:t>
            </a:r>
            <a:r>
              <a:rPr lang="en-US" dirty="0" err="1"/>
              <a:t>get_time_space_proximity_condition</a:t>
            </a:r>
            <a:r>
              <a:rPr lang="en-US" dirty="0"/>
              <a:t>” to be an empirical function of delta t and delta x rather than a series of thresholds.</a:t>
            </a:r>
          </a:p>
        </p:txBody>
      </p:sp>
      <p:sp>
        <p:nvSpPr>
          <p:cNvPr id="5" name="TextBox 4">
            <a:extLst>
              <a:ext uri="{FF2B5EF4-FFF2-40B4-BE49-F238E27FC236}">
                <a16:creationId xmlns:a16="http://schemas.microsoft.com/office/drawing/2014/main" id="{FC299EA7-6C6E-CA76-F051-EBDED7FDBF84}"/>
              </a:ext>
            </a:extLst>
          </p:cNvPr>
          <p:cNvSpPr txBox="1"/>
          <p:nvPr/>
        </p:nvSpPr>
        <p:spPr>
          <a:xfrm>
            <a:off x="137556" y="681037"/>
            <a:ext cx="5315390" cy="892552"/>
          </a:xfrm>
          <a:prstGeom prst="rect">
            <a:avLst/>
          </a:prstGeom>
          <a:noFill/>
        </p:spPr>
        <p:txBody>
          <a:bodyPr wrap="square" rtlCol="0">
            <a:spAutoFit/>
          </a:bodyPr>
          <a:lstStyle/>
          <a:p>
            <a:r>
              <a:rPr lang="en-US" sz="1300" b="1" dirty="0">
                <a:latin typeface="Helvetica Neue" panose="02000503000000020004" pitchFamily="2" charset="0"/>
                <a:ea typeface="Helvetica Neue" panose="02000503000000020004" pitchFamily="2" charset="0"/>
                <a:cs typeface="Helvetica Neue" panose="02000503000000020004" pitchFamily="2" charset="0"/>
              </a:rPr>
              <a:t>Components of the tracker that need to be tested and calibrated</a:t>
            </a:r>
          </a:p>
          <a:p>
            <a:pPr marL="342900" indent="-342900">
              <a:buAutoNum type="arabicPeriod"/>
            </a:pPr>
            <a:r>
              <a:rPr lang="en-US" sz="1300" dirty="0">
                <a:latin typeface="Helvetica Neue" panose="02000503000000020004" pitchFamily="2" charset="0"/>
                <a:ea typeface="Helvetica Neue" panose="02000503000000020004" pitchFamily="2" charset="0"/>
                <a:cs typeface="Helvetica Neue" panose="02000503000000020004" pitchFamily="2" charset="0"/>
              </a:rPr>
              <a:t>Search thresholds: time/distance criterion, shape ratios</a:t>
            </a:r>
          </a:p>
          <a:p>
            <a:pPr marL="800100" lvl="1" indent="-342900">
              <a:buAutoNum type="arabicPeriod"/>
            </a:pPr>
            <a:r>
              <a:rPr lang="en-US" sz="1300" dirty="0">
                <a:latin typeface="Helvetica Neue" panose="02000503000000020004" pitchFamily="2" charset="0"/>
                <a:ea typeface="Helvetica Neue" panose="02000503000000020004" pitchFamily="2" charset="0"/>
                <a:cs typeface="Helvetica Neue" panose="02000503000000020004" pitchFamily="2" charset="0"/>
              </a:rPr>
              <a:t>Time/distance criterion set based on buoy data</a:t>
            </a:r>
          </a:p>
          <a:p>
            <a:pPr marL="800100" lvl="1" indent="-342900">
              <a:buAutoNum type="arabicPeriod"/>
            </a:pPr>
            <a:r>
              <a:rPr lang="en-US" sz="1300" dirty="0">
                <a:latin typeface="Helvetica Neue" panose="02000503000000020004" pitchFamily="2" charset="0"/>
                <a:ea typeface="Helvetica Neue" panose="02000503000000020004" pitchFamily="2" charset="0"/>
                <a:cs typeface="Helvetica Neue" panose="02000503000000020004" pitchFamily="2" charset="0"/>
              </a:rPr>
              <a:t>Shape ratios set with experiments</a:t>
            </a:r>
          </a:p>
        </p:txBody>
      </p:sp>
    </p:spTree>
    <p:extLst>
      <p:ext uri="{BB962C8B-B14F-4D97-AF65-F5344CB8AC3E}">
        <p14:creationId xmlns:p14="http://schemas.microsoft.com/office/powerpoint/2010/main" val="3085836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102486</TotalTime>
  <Words>4697</Words>
  <Application>Microsoft Macintosh PowerPoint</Application>
  <PresentationFormat>Widescreen</PresentationFormat>
  <Paragraphs>341</Paragraphs>
  <Slides>24</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Aptos</vt:lpstr>
      <vt:lpstr>Aptos Display</vt:lpstr>
      <vt:lpstr>Arial</vt:lpstr>
      <vt:lpstr>Cambria Math</vt:lpstr>
      <vt:lpstr>Helvetica Neue</vt:lpstr>
      <vt:lpstr>HELVETICA NEUE LIGHT</vt:lpstr>
      <vt:lpstr>HELVETICA NEUE LIGHT</vt:lpstr>
      <vt:lpstr>Helvetica Neue Medium</vt:lpstr>
      <vt:lpstr>Helvetica Neue Thin</vt:lpstr>
      <vt:lpstr>Office Theme</vt:lpstr>
      <vt:lpstr>Calibration and validation of the Ice Floe Tracker algorithm</vt:lpstr>
      <vt:lpstr>PowerPoint Presentation</vt:lpstr>
      <vt:lpstr>1. Cloud mask</vt:lpstr>
      <vt:lpstr>1. Improving the approach</vt:lpstr>
      <vt:lpstr>PowerPoint Presentation</vt:lpstr>
      <vt:lpstr>2. Preprocessing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Watkins, Daniel</dc:creator>
  <cp:lastModifiedBy>Watkins, Daniel</cp:lastModifiedBy>
  <cp:revision>20</cp:revision>
  <dcterms:created xsi:type="dcterms:W3CDTF">2024-11-08T14:46:04Z</dcterms:created>
  <dcterms:modified xsi:type="dcterms:W3CDTF">2025-04-10T17:01:32Z</dcterms:modified>
</cp:coreProperties>
</file>